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2" r:id="rId1"/>
  </p:sldMasterIdLst>
  <p:notesMasterIdLst>
    <p:notesMasterId r:id="rId22"/>
  </p:notesMasterIdLst>
  <p:sldIdLst>
    <p:sldId id="256" r:id="rId2"/>
    <p:sldId id="257" r:id="rId3"/>
    <p:sldId id="258" r:id="rId4"/>
    <p:sldId id="297" r:id="rId5"/>
    <p:sldId id="271" r:id="rId6"/>
    <p:sldId id="275" r:id="rId7"/>
    <p:sldId id="277" r:id="rId8"/>
    <p:sldId id="305" r:id="rId9"/>
    <p:sldId id="300" r:id="rId10"/>
    <p:sldId id="279" r:id="rId11"/>
    <p:sldId id="281" r:id="rId12"/>
    <p:sldId id="259" r:id="rId13"/>
    <p:sldId id="287" r:id="rId14"/>
    <p:sldId id="296" r:id="rId15"/>
    <p:sldId id="294" r:id="rId16"/>
    <p:sldId id="309" r:id="rId17"/>
    <p:sldId id="308" r:id="rId18"/>
    <p:sldId id="310" r:id="rId19"/>
    <p:sldId id="311" r:id="rId20"/>
    <p:sldId id="312" r:id="rId2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9900"/>
    <a:srgbClr val="990000"/>
    <a:srgbClr val="C10706"/>
    <a:srgbClr val="C00000"/>
    <a:srgbClr val="FF9900"/>
    <a:srgbClr val="7DA82B"/>
    <a:srgbClr val="D0DFB0"/>
    <a:srgbClr val="930000"/>
    <a:srgbClr val="730818"/>
    <a:srgbClr val="002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6980" autoAdjust="0"/>
  </p:normalViewPr>
  <p:slideViewPr>
    <p:cSldViewPr>
      <p:cViewPr varScale="1">
        <p:scale>
          <a:sx n="113" d="100"/>
          <a:sy n="113" d="100"/>
        </p:scale>
        <p:origin x="-158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883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Шт. </c:v>
                </c:pt>
              </c:strCache>
            </c:strRef>
          </c:tx>
          <c:spPr>
            <a:solidFill>
              <a:srgbClr val="669900">
                <a:alpha val="89000"/>
              </a:srgbClr>
            </a:solidFill>
            <a:ln w="6350"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6350">
              <a:bevelT w="63500" h="25400"/>
              <a:contourClr>
                <a:schemeClr val="tx1"/>
              </a:contourClr>
            </a:sp3d>
          </c:spPr>
          <c:cat>
            <c:strRef>
              <c:f>Лист1!$A$2:$A$11</c:f>
              <c:strCache>
                <c:ptCount val="10"/>
                <c:pt idx="0">
                  <c:v>2009г.</c:v>
                </c:pt>
                <c:pt idx="1">
                  <c:v>2010г.</c:v>
                </c:pt>
                <c:pt idx="2">
                  <c:v>2011г.</c:v>
                </c:pt>
                <c:pt idx="3">
                  <c:v>2012г.</c:v>
                </c:pt>
                <c:pt idx="4">
                  <c:v>2013г.</c:v>
                </c:pt>
                <c:pt idx="5">
                  <c:v>2014г.</c:v>
                </c:pt>
                <c:pt idx="6">
                  <c:v>2015г.</c:v>
                </c:pt>
                <c:pt idx="7">
                  <c:v>2016г.</c:v>
                </c:pt>
                <c:pt idx="8">
                  <c:v>2017г.</c:v>
                </c:pt>
                <c:pt idx="9">
                  <c:v>2018г.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179</c:v>
                </c:pt>
                <c:pt idx="1">
                  <c:v>187</c:v>
                </c:pt>
                <c:pt idx="2">
                  <c:v>172</c:v>
                </c:pt>
                <c:pt idx="3">
                  <c:v>171</c:v>
                </c:pt>
                <c:pt idx="4">
                  <c:v>171</c:v>
                </c:pt>
                <c:pt idx="5">
                  <c:v>153</c:v>
                </c:pt>
                <c:pt idx="6">
                  <c:v>155</c:v>
                </c:pt>
                <c:pt idx="7">
                  <c:v>146</c:v>
                </c:pt>
                <c:pt idx="8">
                  <c:v>144</c:v>
                </c:pt>
                <c:pt idx="9">
                  <c:v>136</c:v>
                </c:pt>
              </c:numCache>
            </c:numRef>
          </c:val>
        </c:ser>
        <c:dLbls/>
        <c:shape val="box"/>
        <c:axId val="138101120"/>
        <c:axId val="138102656"/>
        <c:axId val="0"/>
      </c:bar3DChart>
      <c:catAx>
        <c:axId val="138101120"/>
        <c:scaling>
          <c:orientation val="minMax"/>
        </c:scaling>
        <c:axPos val="t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102656"/>
        <c:crosses val="max"/>
        <c:auto val="1"/>
        <c:lblAlgn val="ctr"/>
        <c:lblOffset val="100"/>
      </c:catAx>
      <c:valAx>
        <c:axId val="138102656"/>
        <c:scaling>
          <c:orientation val="minMax"/>
          <c:min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101120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850.8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876.1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1103.5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1302.9000000000001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cat>
            <c:strRef>
              <c:f>Лист1!$A$2</c:f>
              <c:strCache>
                <c:ptCount val="1"/>
                <c:pt idx="0">
                  <c:v>Объемы финансирования гос. поддержки МФХ 
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1643.6</c:v>
                </c:pt>
              </c:numCache>
            </c:numRef>
          </c:val>
        </c:ser>
        <c:dLbls/>
        <c:axId val="143205504"/>
        <c:axId val="143207040"/>
      </c:barChart>
      <c:catAx>
        <c:axId val="1432055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143207040"/>
        <c:crosses val="autoZero"/>
        <c:auto val="1"/>
        <c:lblAlgn val="ctr"/>
        <c:lblOffset val="100"/>
      </c:catAx>
      <c:valAx>
        <c:axId val="1432070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43205504"/>
        <c:crosses val="autoZero"/>
        <c:crossBetween val="between"/>
      </c:valAx>
    </c:plotArea>
    <c:legend>
      <c:legendPos val="r"/>
      <c:layout/>
      <c:spPr>
        <a:noFill/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autoTitleDeleted val="1"/>
    <c:view3D>
      <c:rAngAx val="1"/>
    </c:view3D>
    <c:floor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012712569193102"/>
          <c:y val="4.8033247799595259E-2"/>
          <c:w val="0.57600825525718136"/>
          <c:h val="0.717760589824676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Кооперативы, шт. </c:v>
                </c:pt>
              </c:strCache>
            </c:strRef>
          </c:tx>
          <c:spPr>
            <a:solidFill>
              <a:srgbClr val="66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178</c:v>
                </c:pt>
                <c:pt idx="1">
                  <c:v>221</c:v>
                </c:pt>
                <c:pt idx="2">
                  <c:v>221</c:v>
                </c:pt>
              </c:numCache>
            </c:numRef>
          </c:val>
        </c:ser>
        <c:dLbls/>
        <c:gapWidth val="95"/>
        <c:gapDepth val="137"/>
        <c:shape val="box"/>
        <c:axId val="144039936"/>
        <c:axId val="144041472"/>
        <c:axId val="0"/>
      </c:bar3DChart>
      <c:catAx>
        <c:axId val="144039936"/>
        <c:scaling>
          <c:orientation val="minMax"/>
        </c:scaling>
        <c:axPos val="t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041472"/>
        <c:crosses val="max"/>
        <c:auto val="1"/>
        <c:lblAlgn val="ctr"/>
        <c:lblOffset val="100"/>
      </c:catAx>
      <c:valAx>
        <c:axId val="144041472"/>
        <c:scaling>
          <c:orientation val="minMax"/>
          <c:min val="100"/>
        </c:scaling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039936"/>
        <c:crosses val="autoZero"/>
        <c:crossBetween val="between"/>
        <c:majorUnit val="5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view3D>
      <c:rAngAx val="1"/>
    </c:view3D>
    <c:floor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Пайщики, тыс.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1.2</c:v>
                </c:pt>
                <c:pt idx="1">
                  <c:v>25.2</c:v>
                </c:pt>
                <c:pt idx="2">
                  <c:v>101.2</c:v>
                </c:pt>
                <c:pt idx="3">
                  <c:v>253</c:v>
                </c:pt>
              </c:numCache>
            </c:numRef>
          </c:val>
        </c:ser>
        <c:dLbls/>
        <c:gapWidth val="95"/>
        <c:gapDepth val="137"/>
        <c:shape val="box"/>
        <c:axId val="143964800"/>
        <c:axId val="144052608"/>
        <c:axId val="0"/>
      </c:bar3DChart>
      <c:catAx>
        <c:axId val="143964800"/>
        <c:scaling>
          <c:orientation val="minMax"/>
        </c:scaling>
        <c:axPos val="t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052608"/>
        <c:crosses val="max"/>
        <c:auto val="1"/>
        <c:lblAlgn val="ctr"/>
        <c:lblOffset val="100"/>
      </c:catAx>
      <c:valAx>
        <c:axId val="144052608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tickLblPos val="none"/>
        <c:crossAx val="143964800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97316-B739-432B-96B9-EAD274638F71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BD75C276-DB07-4644-A139-35EBE6684DC0}">
      <dgm:prSet phldrT="[Текст]" custT="1"/>
      <dgm:spPr>
        <a:noFill/>
        <a:ln w="47625">
          <a:solidFill>
            <a:srgbClr val="FFC000"/>
          </a:solidFill>
        </a:ln>
      </dgm:spPr>
      <dgm:t>
        <a:bodyPr/>
        <a:lstStyle/>
        <a:p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НЕКОММЕРЧЕСКИЕ</a:t>
          </a:r>
          <a:endParaRPr lang="ru-RU" sz="16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FA6F390-A4FA-4D75-BCF6-DFEA9C6C6F4A}" type="parTrans" cxnId="{1F54B6CE-7904-4013-82EF-EC22B076EC0E}">
      <dgm:prSet/>
      <dgm:spPr/>
      <dgm:t>
        <a:bodyPr/>
        <a:lstStyle/>
        <a:p>
          <a:endParaRPr lang="ru-RU"/>
        </a:p>
      </dgm:t>
    </dgm:pt>
    <dgm:pt modelId="{30673C10-3A51-468B-91CA-1BA855E46602}" type="sibTrans" cxnId="{1F54B6CE-7904-4013-82EF-EC22B076EC0E}">
      <dgm:prSet/>
      <dgm:spPr/>
      <dgm:t>
        <a:bodyPr/>
        <a:lstStyle/>
        <a:p>
          <a:endParaRPr lang="ru-RU"/>
        </a:p>
      </dgm:t>
    </dgm:pt>
    <dgm:pt modelId="{2C90C150-7C29-41C3-A5B8-92ED0B1994AA}">
      <dgm:prSet phldrT="[Текст]" custT="1"/>
      <dgm:spPr>
        <a:solidFill>
          <a:srgbClr val="FFC000"/>
        </a:solidFill>
        <a:ln w="47625">
          <a:solidFill>
            <a:srgbClr val="FFC000"/>
          </a:solidFill>
        </a:ln>
      </dgm:spPr>
      <dgm:t>
        <a:bodyPr/>
        <a:lstStyle/>
        <a:p>
          <a:r>
            <a:rPr lang="ru-RU" sz="1100" b="1" i="0" u="sng" cap="none" spc="0" baseline="0" dirty="0" smtClean="0">
              <a:ln w="0"/>
              <a:solidFill>
                <a:schemeClr val="tx1"/>
              </a:solidFill>
              <a:effectLst/>
            </a:rPr>
            <a:t>Потребительское общество</a:t>
          </a:r>
          <a:r>
            <a:rPr lang="ru-RU" sz="1100" b="1" u="sng" cap="none" spc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r>
            <a:rPr lang="ru-RU" sz="1100" b="1" i="0" u="none" cap="none" spc="0" dirty="0" smtClean="0">
              <a:ln w="0"/>
              <a:solidFill>
                <a:schemeClr val="tx1"/>
              </a:solidFill>
              <a:effectLst/>
            </a:rPr>
            <a:t>(созданное гражданами  в виде потребительского кооператива</a:t>
          </a:r>
          <a:r>
            <a:rPr lang="ru-RU" sz="1000" b="1" i="0" u="none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900" b="1" i="0" u="none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B67C24-7035-410A-8670-7803347A91AE}" type="parTrans" cxnId="{69793B24-1BA9-4DB7-9514-CEAC919D9CC3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5CD8130B-3698-406C-BECB-94352A27B36B}" type="sibTrans" cxnId="{69793B24-1BA9-4DB7-9514-CEAC919D9CC3}">
      <dgm:prSet/>
      <dgm:spPr/>
      <dgm:t>
        <a:bodyPr/>
        <a:lstStyle/>
        <a:p>
          <a:endParaRPr lang="ru-RU"/>
        </a:p>
      </dgm:t>
    </dgm:pt>
    <dgm:pt modelId="{80D73849-C6E6-4271-9604-8149E054D83A}">
      <dgm:prSet phldrT="[Текст]" custT="1"/>
      <dgm:spPr>
        <a:solidFill>
          <a:srgbClr val="FFC000"/>
        </a:solidFill>
        <a:ln w="47625">
          <a:solidFill>
            <a:srgbClr val="FFC000"/>
          </a:solidFill>
        </a:ln>
      </dgm:spPr>
      <dgm:t>
        <a:bodyPr/>
        <a:lstStyle/>
        <a:p>
          <a:r>
            <a:rPr lang="ru-RU" sz="1100" b="1" u="sng" cap="none" spc="0" baseline="0" dirty="0" smtClean="0">
              <a:ln w="0"/>
              <a:solidFill>
                <a:schemeClr val="tx1"/>
              </a:solidFill>
              <a:effectLst/>
            </a:rPr>
            <a:t>Кредитный кооператив</a:t>
          </a:r>
          <a:r>
            <a:rPr lang="ru-RU" sz="1100" b="1" cap="none" spc="0" dirty="0" smtClean="0">
              <a:ln w="0"/>
              <a:solidFill>
                <a:schemeClr val="tx1"/>
              </a:solidFill>
              <a:effectLst/>
            </a:rPr>
            <a:t>, </a:t>
          </a:r>
        </a:p>
        <a:p>
          <a:r>
            <a:rPr lang="ru-RU" sz="1100" b="1" i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(созданный в виде кредитного потребительского кооператива, кредитного сельскохозяйственнного потребительского кооператива, кредитного потребительского кооператива граждан)</a:t>
          </a:r>
          <a:endParaRPr lang="ru-RU" sz="1100" b="1" i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4B6B3A2-FAA6-4D9B-B73F-3EAADF74E9C5}" type="parTrans" cxnId="{D9A844E5-ED39-41D6-A5AC-3BCBDB5C4B86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A8566B0A-EF2C-4AF9-9A9D-3FADA20ED334}" type="sibTrans" cxnId="{D9A844E5-ED39-41D6-A5AC-3BCBDB5C4B86}">
      <dgm:prSet/>
      <dgm:spPr/>
      <dgm:t>
        <a:bodyPr/>
        <a:lstStyle/>
        <a:p>
          <a:endParaRPr lang="ru-RU"/>
        </a:p>
      </dgm:t>
    </dgm:pt>
    <dgm:pt modelId="{AB7C229D-D339-4785-ADFE-DADEE9CE81F8}">
      <dgm:prSet phldrT="[Текст]" custT="1"/>
      <dgm:spPr>
        <a:noFill/>
        <a:ln w="47625">
          <a:solidFill>
            <a:srgbClr val="FFC0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u="sng" cap="none" spc="0" baseline="0" dirty="0" smtClean="0">
              <a:ln w="0"/>
              <a:solidFill>
                <a:schemeClr val="tx1"/>
              </a:solidFill>
              <a:effectLst/>
            </a:rPr>
            <a:t>Потребительский  сельскохозяйственный кооператив</a:t>
          </a:r>
          <a:r>
            <a:rPr lang="ru-RU" sz="1200" b="1" u="none" cap="none" spc="0" baseline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i="0" u="none" cap="none" spc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200" b="1" i="0" u="none" cap="none" spc="0" baseline="0" dirty="0" smtClean="0">
              <a:ln w="0"/>
              <a:solidFill>
                <a:schemeClr val="tx1"/>
              </a:solidFill>
              <a:effectLst/>
            </a:rPr>
            <a:t>созданный в виде  перерабатывающего, снабженческо-сбытового, обслуживающего, садоводческого и других специализированных кооперативов)</a:t>
          </a:r>
          <a:endParaRPr lang="ru-RU" sz="1200" b="1" i="0" u="none" cap="none" spc="0" baseline="0" dirty="0">
            <a:ln w="0"/>
            <a:solidFill>
              <a:schemeClr val="tx1"/>
            </a:solidFill>
            <a:effectLst/>
          </a:endParaRPr>
        </a:p>
      </dgm:t>
    </dgm:pt>
    <dgm:pt modelId="{6094351A-9289-461B-A66C-247851C26270}" type="parTrans" cxnId="{E9157776-2BE0-4F87-A3A9-CA20D93DAB76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775C429A-3F4C-4864-9E21-C33654F41A07}" type="sibTrans" cxnId="{E9157776-2BE0-4F87-A3A9-CA20D93DAB76}">
      <dgm:prSet/>
      <dgm:spPr/>
      <dgm:t>
        <a:bodyPr/>
        <a:lstStyle/>
        <a:p>
          <a:endParaRPr lang="ru-RU"/>
        </a:p>
      </dgm:t>
    </dgm:pt>
    <dgm:pt modelId="{E0A5ACEC-0CF2-48F6-BA49-DB0D4F9F23B1}" type="pres">
      <dgm:prSet presAssocID="{3D597316-B739-432B-96B9-EAD274638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074AE8B-36D1-4244-93BD-229C8671605A}" type="pres">
      <dgm:prSet presAssocID="{BD75C276-DB07-4644-A139-35EBE6684DC0}" presName="root" presStyleCnt="0"/>
      <dgm:spPr/>
    </dgm:pt>
    <dgm:pt modelId="{F56FF08A-39F2-4527-8780-BA84D06C073B}" type="pres">
      <dgm:prSet presAssocID="{BD75C276-DB07-4644-A139-35EBE6684DC0}" presName="rootComposite" presStyleCnt="0"/>
      <dgm:spPr/>
    </dgm:pt>
    <dgm:pt modelId="{C4966355-DD00-44A4-9DD2-ECC271EFAD42}" type="pres">
      <dgm:prSet presAssocID="{BD75C276-DB07-4644-A139-35EBE6684DC0}" presName="rootText" presStyleLbl="node1" presStyleIdx="0" presStyleCnt="1" custScaleX="184434" custLinFactNeighborX="-61607" custLinFactNeighborY="21825"/>
      <dgm:spPr/>
      <dgm:t>
        <a:bodyPr/>
        <a:lstStyle/>
        <a:p>
          <a:endParaRPr lang="ru-RU"/>
        </a:p>
      </dgm:t>
    </dgm:pt>
    <dgm:pt modelId="{06316F80-C471-45AD-967B-834BC45FF062}" type="pres">
      <dgm:prSet presAssocID="{BD75C276-DB07-4644-A139-35EBE6684DC0}" presName="rootConnector" presStyleLbl="node1" presStyleIdx="0" presStyleCnt="1"/>
      <dgm:spPr/>
      <dgm:t>
        <a:bodyPr/>
        <a:lstStyle/>
        <a:p>
          <a:endParaRPr lang="ru-RU"/>
        </a:p>
      </dgm:t>
    </dgm:pt>
    <dgm:pt modelId="{3D2E1AE7-3860-4ED2-892F-E512FA07A433}" type="pres">
      <dgm:prSet presAssocID="{BD75C276-DB07-4644-A139-35EBE6684DC0}" presName="childShape" presStyleCnt="0"/>
      <dgm:spPr/>
    </dgm:pt>
    <dgm:pt modelId="{DBB19774-DBF3-4D31-89CC-02434FE5C614}" type="pres">
      <dgm:prSet presAssocID="{A0B67C24-7035-410A-8670-7803347A91AE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BF4E567-7F29-47AF-821A-60ACE80135DA}" type="pres">
      <dgm:prSet presAssocID="{2C90C150-7C29-41C3-A5B8-92ED0B1994AA}" presName="childText" presStyleLbl="bgAcc1" presStyleIdx="0" presStyleCnt="3" custScaleX="395113" custLinFactNeighborX="-4485" custLinFactNeighborY="11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BE9E9-F025-479F-A482-7195EB9B144A}" type="pres">
      <dgm:prSet presAssocID="{6094351A-9289-461B-A66C-247851C26270}" presName="Name13" presStyleLbl="parChTrans1D2" presStyleIdx="1" presStyleCnt="3"/>
      <dgm:spPr/>
      <dgm:t>
        <a:bodyPr/>
        <a:lstStyle/>
        <a:p>
          <a:endParaRPr lang="ru-RU"/>
        </a:p>
      </dgm:t>
    </dgm:pt>
    <dgm:pt modelId="{4FE1659B-82D0-4E18-A811-21A257F962A7}" type="pres">
      <dgm:prSet presAssocID="{AB7C229D-D339-4785-ADFE-DADEE9CE81F8}" presName="childText" presStyleLbl="bgAcc1" presStyleIdx="1" presStyleCnt="3" custScaleX="402230" custScaleY="160162" custLinFactNeighborX="-8540" custLinFactNeighborY="2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56C43-86E6-4C9F-B69F-1760415E6370}" type="pres">
      <dgm:prSet presAssocID="{64B6B3A2-FAA6-4D9B-B73F-3EAADF74E9C5}" presName="Name13" presStyleLbl="parChTrans1D2" presStyleIdx="2" presStyleCnt="3"/>
      <dgm:spPr/>
      <dgm:t>
        <a:bodyPr/>
        <a:lstStyle/>
        <a:p>
          <a:endParaRPr lang="ru-RU"/>
        </a:p>
      </dgm:t>
    </dgm:pt>
    <dgm:pt modelId="{0A321AAF-6EC7-465A-B80B-B2DB74F8FB0C}" type="pres">
      <dgm:prSet presAssocID="{80D73849-C6E6-4271-9604-8149E054D83A}" presName="childText" presStyleLbl="bgAcc1" presStyleIdx="2" presStyleCnt="3" custScaleX="397159" custScaleY="117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333BFA-06F4-4E4F-9A74-D172263A0685}" type="presOf" srcId="{64B6B3A2-FAA6-4D9B-B73F-3EAADF74E9C5}" destId="{BF656C43-86E6-4C9F-B69F-1760415E6370}" srcOrd="0" destOrd="0" presId="urn:microsoft.com/office/officeart/2005/8/layout/hierarchy3"/>
    <dgm:cxn modelId="{69B12A04-7490-4D86-92F3-F396535DA9C2}" type="presOf" srcId="{AB7C229D-D339-4785-ADFE-DADEE9CE81F8}" destId="{4FE1659B-82D0-4E18-A811-21A257F962A7}" srcOrd="0" destOrd="0" presId="urn:microsoft.com/office/officeart/2005/8/layout/hierarchy3"/>
    <dgm:cxn modelId="{D9A844E5-ED39-41D6-A5AC-3BCBDB5C4B86}" srcId="{BD75C276-DB07-4644-A139-35EBE6684DC0}" destId="{80D73849-C6E6-4271-9604-8149E054D83A}" srcOrd="2" destOrd="0" parTransId="{64B6B3A2-FAA6-4D9B-B73F-3EAADF74E9C5}" sibTransId="{A8566B0A-EF2C-4AF9-9A9D-3FADA20ED334}"/>
    <dgm:cxn modelId="{B497F45E-AB15-46CA-B87A-ADF0934D0245}" type="presOf" srcId="{BD75C276-DB07-4644-A139-35EBE6684DC0}" destId="{C4966355-DD00-44A4-9DD2-ECC271EFAD42}" srcOrd="0" destOrd="0" presId="urn:microsoft.com/office/officeart/2005/8/layout/hierarchy3"/>
    <dgm:cxn modelId="{605E6020-5FBE-4D2E-ABAF-E9C3FCD7EDF5}" type="presOf" srcId="{6094351A-9289-461B-A66C-247851C26270}" destId="{D4DBE9E9-F025-479F-A482-7195EB9B144A}" srcOrd="0" destOrd="0" presId="urn:microsoft.com/office/officeart/2005/8/layout/hierarchy3"/>
    <dgm:cxn modelId="{E9157776-2BE0-4F87-A3A9-CA20D93DAB76}" srcId="{BD75C276-DB07-4644-A139-35EBE6684DC0}" destId="{AB7C229D-D339-4785-ADFE-DADEE9CE81F8}" srcOrd="1" destOrd="0" parTransId="{6094351A-9289-461B-A66C-247851C26270}" sibTransId="{775C429A-3F4C-4864-9E21-C33654F41A07}"/>
    <dgm:cxn modelId="{9188763B-7D8A-4B75-84BE-497980F74D4E}" type="presOf" srcId="{3D597316-B739-432B-96B9-EAD274638F71}" destId="{E0A5ACEC-0CF2-48F6-BA49-DB0D4F9F23B1}" srcOrd="0" destOrd="0" presId="urn:microsoft.com/office/officeart/2005/8/layout/hierarchy3"/>
    <dgm:cxn modelId="{6537C21A-CE15-48C6-8459-B4018D56C8AE}" type="presOf" srcId="{2C90C150-7C29-41C3-A5B8-92ED0B1994AA}" destId="{8BF4E567-7F29-47AF-821A-60ACE80135DA}" srcOrd="0" destOrd="0" presId="urn:microsoft.com/office/officeart/2005/8/layout/hierarchy3"/>
    <dgm:cxn modelId="{06793326-C864-4718-83D1-058BEB417BFC}" type="presOf" srcId="{BD75C276-DB07-4644-A139-35EBE6684DC0}" destId="{06316F80-C471-45AD-967B-834BC45FF062}" srcOrd="1" destOrd="0" presId="urn:microsoft.com/office/officeart/2005/8/layout/hierarchy3"/>
    <dgm:cxn modelId="{1DF8EDC9-A1CF-432F-B6E9-2B9C0BF136B2}" type="presOf" srcId="{A0B67C24-7035-410A-8670-7803347A91AE}" destId="{DBB19774-DBF3-4D31-89CC-02434FE5C614}" srcOrd="0" destOrd="0" presId="urn:microsoft.com/office/officeart/2005/8/layout/hierarchy3"/>
    <dgm:cxn modelId="{69793B24-1BA9-4DB7-9514-CEAC919D9CC3}" srcId="{BD75C276-DB07-4644-A139-35EBE6684DC0}" destId="{2C90C150-7C29-41C3-A5B8-92ED0B1994AA}" srcOrd="0" destOrd="0" parTransId="{A0B67C24-7035-410A-8670-7803347A91AE}" sibTransId="{5CD8130B-3698-406C-BECB-94352A27B36B}"/>
    <dgm:cxn modelId="{4FBF55A9-9889-440C-87D6-F12FF2F957F8}" type="presOf" srcId="{80D73849-C6E6-4271-9604-8149E054D83A}" destId="{0A321AAF-6EC7-465A-B80B-B2DB74F8FB0C}" srcOrd="0" destOrd="0" presId="urn:microsoft.com/office/officeart/2005/8/layout/hierarchy3"/>
    <dgm:cxn modelId="{1F54B6CE-7904-4013-82EF-EC22B076EC0E}" srcId="{3D597316-B739-432B-96B9-EAD274638F71}" destId="{BD75C276-DB07-4644-A139-35EBE6684DC0}" srcOrd="0" destOrd="0" parTransId="{7FA6F390-A4FA-4D75-BCF6-DFEA9C6C6F4A}" sibTransId="{30673C10-3A51-468B-91CA-1BA855E46602}"/>
    <dgm:cxn modelId="{8D3584E6-E4F5-4B82-9086-BC7709DD6239}" type="presParOf" srcId="{E0A5ACEC-0CF2-48F6-BA49-DB0D4F9F23B1}" destId="{4074AE8B-36D1-4244-93BD-229C8671605A}" srcOrd="0" destOrd="0" presId="urn:microsoft.com/office/officeart/2005/8/layout/hierarchy3"/>
    <dgm:cxn modelId="{6D9D556B-B8AD-46A2-999D-DB7402CEF50C}" type="presParOf" srcId="{4074AE8B-36D1-4244-93BD-229C8671605A}" destId="{F56FF08A-39F2-4527-8780-BA84D06C073B}" srcOrd="0" destOrd="0" presId="urn:microsoft.com/office/officeart/2005/8/layout/hierarchy3"/>
    <dgm:cxn modelId="{065B3EED-C785-4EDA-B8E3-C26494488D01}" type="presParOf" srcId="{F56FF08A-39F2-4527-8780-BA84D06C073B}" destId="{C4966355-DD00-44A4-9DD2-ECC271EFAD42}" srcOrd="0" destOrd="0" presId="urn:microsoft.com/office/officeart/2005/8/layout/hierarchy3"/>
    <dgm:cxn modelId="{403C4274-8488-4666-B560-A5E975DECBF3}" type="presParOf" srcId="{F56FF08A-39F2-4527-8780-BA84D06C073B}" destId="{06316F80-C471-45AD-967B-834BC45FF062}" srcOrd="1" destOrd="0" presId="urn:microsoft.com/office/officeart/2005/8/layout/hierarchy3"/>
    <dgm:cxn modelId="{17BB2B3E-0DF1-4163-A821-E67FE6A8033F}" type="presParOf" srcId="{4074AE8B-36D1-4244-93BD-229C8671605A}" destId="{3D2E1AE7-3860-4ED2-892F-E512FA07A433}" srcOrd="1" destOrd="0" presId="urn:microsoft.com/office/officeart/2005/8/layout/hierarchy3"/>
    <dgm:cxn modelId="{C09B0724-D852-4D2E-8568-DEFD89014534}" type="presParOf" srcId="{3D2E1AE7-3860-4ED2-892F-E512FA07A433}" destId="{DBB19774-DBF3-4D31-89CC-02434FE5C614}" srcOrd="0" destOrd="0" presId="urn:microsoft.com/office/officeart/2005/8/layout/hierarchy3"/>
    <dgm:cxn modelId="{5022664C-EB08-443C-9DB6-239208E26A45}" type="presParOf" srcId="{3D2E1AE7-3860-4ED2-892F-E512FA07A433}" destId="{8BF4E567-7F29-47AF-821A-60ACE80135DA}" srcOrd="1" destOrd="0" presId="urn:microsoft.com/office/officeart/2005/8/layout/hierarchy3"/>
    <dgm:cxn modelId="{CC67E162-6AA0-4A0D-9069-1A028B142576}" type="presParOf" srcId="{3D2E1AE7-3860-4ED2-892F-E512FA07A433}" destId="{D4DBE9E9-F025-479F-A482-7195EB9B144A}" srcOrd="2" destOrd="0" presId="urn:microsoft.com/office/officeart/2005/8/layout/hierarchy3"/>
    <dgm:cxn modelId="{EF084245-BBCE-4C9A-8D38-C5D56B2BE54C}" type="presParOf" srcId="{3D2E1AE7-3860-4ED2-892F-E512FA07A433}" destId="{4FE1659B-82D0-4E18-A811-21A257F962A7}" srcOrd="3" destOrd="0" presId="urn:microsoft.com/office/officeart/2005/8/layout/hierarchy3"/>
    <dgm:cxn modelId="{8977EB1D-6FBB-4A56-9410-6A50FBE57900}" type="presParOf" srcId="{3D2E1AE7-3860-4ED2-892F-E512FA07A433}" destId="{BF656C43-86E6-4C9F-B69F-1760415E6370}" srcOrd="4" destOrd="0" presId="urn:microsoft.com/office/officeart/2005/8/layout/hierarchy3"/>
    <dgm:cxn modelId="{70D6B177-651B-40F8-B95F-AF2EA9591296}" type="presParOf" srcId="{3D2E1AE7-3860-4ED2-892F-E512FA07A433}" destId="{0A321AAF-6EC7-465A-B80B-B2DB74F8FB0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02D91E-E9FA-44D7-B17D-C6AE43BF98F8}" type="doc">
      <dgm:prSet loTypeId="urn:microsoft.com/office/officeart/2011/layout/CircleProcess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693D0A0D-23C7-45D4-BB45-35B3190FFC8A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Неделимый Фонд:</a:t>
          </a:r>
          <a:endParaRPr lang="ru-RU" sz="1200" b="1" dirty="0">
            <a:solidFill>
              <a:srgbClr val="002060"/>
            </a:solidFill>
          </a:endParaRPr>
        </a:p>
      </dgm:t>
    </dgm:pt>
    <dgm:pt modelId="{82A44FC5-396E-4A08-AEA4-35077AF6B623}" type="parTrans" cxnId="{81A846FC-5D4A-4059-8B97-D52478D7C100}">
      <dgm:prSet/>
      <dgm:spPr/>
      <dgm:t>
        <a:bodyPr/>
        <a:lstStyle/>
        <a:p>
          <a:endParaRPr lang="ru-RU"/>
        </a:p>
      </dgm:t>
    </dgm:pt>
    <dgm:pt modelId="{BE1D18DA-6130-4E8F-AB7A-946A772ECB3F}" type="sibTrans" cxnId="{81A846FC-5D4A-4059-8B97-D52478D7C100}">
      <dgm:prSet/>
      <dgm:spPr/>
      <dgm:t>
        <a:bodyPr/>
        <a:lstStyle/>
        <a:p>
          <a:endParaRPr lang="ru-RU"/>
        </a:p>
      </dgm:t>
    </dgm:pt>
    <dgm:pt modelId="{74F16118-4A6F-4542-8CDE-E50BDD4442C5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Сельхоз-техника</a:t>
          </a:r>
          <a:endParaRPr lang="ru-RU" sz="1000" b="1" dirty="0">
            <a:solidFill>
              <a:srgbClr val="002060"/>
            </a:solidFill>
          </a:endParaRPr>
        </a:p>
      </dgm:t>
    </dgm:pt>
    <dgm:pt modelId="{1E66C0FA-EED3-4507-9324-631D0627ACD2}" type="parTrans" cxnId="{665625F0-9FFB-4A73-8C1E-8F1922003E9B}">
      <dgm:prSet/>
      <dgm:spPr/>
      <dgm:t>
        <a:bodyPr/>
        <a:lstStyle/>
        <a:p>
          <a:endParaRPr lang="ru-RU"/>
        </a:p>
      </dgm:t>
    </dgm:pt>
    <dgm:pt modelId="{90027051-89C1-406F-98A4-5AE714047489}" type="sibTrans" cxnId="{665625F0-9FFB-4A73-8C1E-8F1922003E9B}">
      <dgm:prSet/>
      <dgm:spPr/>
      <dgm:t>
        <a:bodyPr/>
        <a:lstStyle/>
        <a:p>
          <a:endParaRPr lang="ru-RU"/>
        </a:p>
      </dgm:t>
    </dgm:pt>
    <dgm:pt modelId="{721D708D-120F-4875-8C69-CA9569787196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pPr algn="r"/>
          <a:r>
            <a:rPr lang="ru-RU" sz="1200" b="1" dirty="0" smtClean="0">
              <a:solidFill>
                <a:srgbClr val="002060"/>
              </a:solidFill>
            </a:rPr>
            <a:t>Земля</a:t>
          </a:r>
          <a:endParaRPr lang="ru-RU" sz="1200" b="1" dirty="0">
            <a:solidFill>
              <a:srgbClr val="002060"/>
            </a:solidFill>
          </a:endParaRPr>
        </a:p>
      </dgm:t>
    </dgm:pt>
    <dgm:pt modelId="{A1172F12-5D53-4A73-AE95-8DC0BAD96B0A}" type="parTrans" cxnId="{A817AD9F-E463-492D-9C33-78DD03C76D4E}">
      <dgm:prSet/>
      <dgm:spPr/>
      <dgm:t>
        <a:bodyPr/>
        <a:lstStyle/>
        <a:p>
          <a:endParaRPr lang="ru-RU"/>
        </a:p>
      </dgm:t>
    </dgm:pt>
    <dgm:pt modelId="{1D48BC9E-FA14-4753-8065-71B45E960BAD}" type="sibTrans" cxnId="{A817AD9F-E463-492D-9C33-78DD03C76D4E}">
      <dgm:prSet/>
      <dgm:spPr/>
      <dgm:t>
        <a:bodyPr/>
        <a:lstStyle/>
        <a:p>
          <a:endParaRPr lang="ru-RU"/>
        </a:p>
      </dgm:t>
    </dgm:pt>
    <dgm:pt modelId="{194E238C-2478-4CB5-9652-3D3B2879EB30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900" b="1" dirty="0" smtClean="0">
              <a:solidFill>
                <a:srgbClr val="002060"/>
              </a:solidFill>
            </a:rPr>
            <a:t>Объекты  </a:t>
          </a:r>
          <a:r>
            <a:rPr lang="ru-RU" sz="900" b="1" dirty="0" err="1" smtClean="0">
              <a:solidFill>
                <a:srgbClr val="002060"/>
              </a:solidFill>
            </a:rPr>
            <a:t>недвижи</a:t>
          </a:r>
          <a:r>
            <a:rPr lang="ru-RU" sz="900" b="1" dirty="0" smtClean="0">
              <a:solidFill>
                <a:srgbClr val="002060"/>
              </a:solidFill>
            </a:rPr>
            <a:t>-мости	</a:t>
          </a:r>
          <a:endParaRPr lang="ru-RU" sz="900" b="1" dirty="0">
            <a:solidFill>
              <a:srgbClr val="002060"/>
            </a:solidFill>
          </a:endParaRPr>
        </a:p>
      </dgm:t>
    </dgm:pt>
    <dgm:pt modelId="{737039CE-C905-478F-A6E3-7EC7C8D7251C}" type="parTrans" cxnId="{0FE76A9E-9BFD-4B6C-B0AD-C41B7F4997CB}">
      <dgm:prSet/>
      <dgm:spPr/>
      <dgm:t>
        <a:bodyPr/>
        <a:lstStyle/>
        <a:p>
          <a:endParaRPr lang="ru-RU"/>
        </a:p>
      </dgm:t>
    </dgm:pt>
    <dgm:pt modelId="{71C26DC5-3AFD-469B-98A9-50040C333A8F}" type="sibTrans" cxnId="{0FE76A9E-9BFD-4B6C-B0AD-C41B7F4997CB}">
      <dgm:prSet/>
      <dgm:spPr/>
      <dgm:t>
        <a:bodyPr/>
        <a:lstStyle/>
        <a:p>
          <a:endParaRPr lang="ru-RU"/>
        </a:p>
      </dgm:t>
    </dgm:pt>
    <dgm:pt modelId="{3354E7D0-244B-4103-8DCC-7BAB41EF8580}">
      <dgm:prSet phldrT="[Текст]" custT="1"/>
      <dgm:spPr>
        <a:solidFill>
          <a:srgbClr val="669900">
            <a:alpha val="63000"/>
          </a:srgbClr>
        </a:solidFill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Живот-</a:t>
          </a:r>
          <a:r>
            <a:rPr lang="ru-RU" sz="1000" b="1" dirty="0" err="1" smtClean="0">
              <a:solidFill>
                <a:srgbClr val="002060"/>
              </a:solidFill>
            </a:rPr>
            <a:t>ные</a:t>
          </a:r>
          <a:endParaRPr lang="ru-RU" sz="1000" b="1" dirty="0">
            <a:solidFill>
              <a:srgbClr val="002060"/>
            </a:solidFill>
          </a:endParaRPr>
        </a:p>
      </dgm:t>
    </dgm:pt>
    <dgm:pt modelId="{190D8DC8-4C6E-4118-B917-91CDB9DE682E}" type="parTrans" cxnId="{94A7DF03-5F07-48B6-BE43-BDDE51A9F039}">
      <dgm:prSet/>
      <dgm:spPr/>
      <dgm:t>
        <a:bodyPr/>
        <a:lstStyle/>
        <a:p>
          <a:endParaRPr lang="ru-RU"/>
        </a:p>
      </dgm:t>
    </dgm:pt>
    <dgm:pt modelId="{6EF0F6E4-1CCD-44CF-B448-930F0864BE59}" type="sibTrans" cxnId="{94A7DF03-5F07-48B6-BE43-BDDE51A9F039}">
      <dgm:prSet/>
      <dgm:spPr/>
      <dgm:t>
        <a:bodyPr/>
        <a:lstStyle/>
        <a:p>
          <a:endParaRPr lang="ru-RU"/>
        </a:p>
      </dgm:t>
    </dgm:pt>
    <dgm:pt modelId="{6985EB6B-84F2-4D1B-9F34-E9EEF4D4A108}" type="pres">
      <dgm:prSet presAssocID="{2D02D91E-E9FA-44D7-B17D-C6AE43BF98F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0012C5E-B36C-47EC-87AD-A389A3688E94}" type="pres">
      <dgm:prSet presAssocID="{3354E7D0-244B-4103-8DCC-7BAB41EF8580}" presName="Accent5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6A5E3D6A-4999-45D2-B142-877FADB614E9}" type="pres">
      <dgm:prSet presAssocID="{3354E7D0-244B-4103-8DCC-7BAB41EF8580}" presName="Accent" presStyleLbl="node1" presStyleIdx="0" presStyleCnt="5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0D25D08D-5BA6-4A29-924A-239F6E6804BC}" type="pres">
      <dgm:prSet presAssocID="{3354E7D0-244B-4103-8DCC-7BAB41EF8580}" presName="ParentBackground5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30CD0E8-9332-4063-8983-37E5BC346DDA}" type="pres">
      <dgm:prSet presAssocID="{3354E7D0-244B-4103-8DCC-7BAB41EF8580}" presName="ParentBackground" presStyleLbl="fgAcc1" presStyleIdx="0" presStyleCnt="5"/>
      <dgm:spPr/>
      <dgm:t>
        <a:bodyPr/>
        <a:lstStyle/>
        <a:p>
          <a:endParaRPr lang="ru-RU"/>
        </a:p>
      </dgm:t>
    </dgm:pt>
    <dgm:pt modelId="{D4F2DCF0-1FAA-45F0-8FCC-42220CBDCDF0}" type="pres">
      <dgm:prSet presAssocID="{3354E7D0-244B-4103-8DCC-7BAB41EF8580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3D571-E5FE-4152-B6F6-FE17159E0C26}" type="pres">
      <dgm:prSet presAssocID="{74F16118-4A6F-4542-8CDE-E50BDD4442C5}" presName="Accent4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ACD82815-191A-4432-B37F-37AC0DB124F4}" type="pres">
      <dgm:prSet presAssocID="{74F16118-4A6F-4542-8CDE-E50BDD4442C5}" presName="Accent" presStyleLbl="node1" presStyleIdx="1" presStyleCnt="5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6AFCC22-C72B-49B5-B36F-F911D86339F9}" type="pres">
      <dgm:prSet presAssocID="{74F16118-4A6F-4542-8CDE-E50BDD4442C5}" presName="ParentBackground4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5D7A1041-5777-4908-B99D-674767284622}" type="pres">
      <dgm:prSet presAssocID="{74F16118-4A6F-4542-8CDE-E50BDD4442C5}" presName="ParentBackground" presStyleLbl="fgAcc1" presStyleIdx="1" presStyleCnt="5" custScaleX="130779" custScaleY="130818" custLinFactNeighborX="2183" custLinFactNeighborY="-2468"/>
      <dgm:spPr/>
      <dgm:t>
        <a:bodyPr/>
        <a:lstStyle/>
        <a:p>
          <a:endParaRPr lang="ru-RU"/>
        </a:p>
      </dgm:t>
    </dgm:pt>
    <dgm:pt modelId="{B7E4884C-95C0-4F0D-8A03-C712DAD12674}" type="pres">
      <dgm:prSet presAssocID="{74F16118-4A6F-4542-8CDE-E50BDD4442C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20ACA-1361-4A69-B9C3-8180D1A15DC9}" type="pres">
      <dgm:prSet presAssocID="{194E238C-2478-4CB5-9652-3D3B2879EB30}" presName="Accent3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324D0400-F559-4694-BB14-629BA96B85CD}" type="pres">
      <dgm:prSet presAssocID="{194E238C-2478-4CB5-9652-3D3B2879EB30}" presName="Accent" presStyleLbl="node1" presStyleIdx="2" presStyleCnt="5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4396D402-C9C6-4417-836D-4B9FA4C7309C}" type="pres">
      <dgm:prSet presAssocID="{194E238C-2478-4CB5-9652-3D3B2879EB30}" presName="ParentBackground3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748E71B-C237-4D2C-9FA9-F5659D0EE485}" type="pres">
      <dgm:prSet presAssocID="{194E238C-2478-4CB5-9652-3D3B2879EB30}" presName="ParentBackground" presStyleLbl="fgAcc1" presStyleIdx="2" presStyleCnt="5" custScaleX="141087" custScaleY="146903"/>
      <dgm:spPr/>
      <dgm:t>
        <a:bodyPr/>
        <a:lstStyle/>
        <a:p>
          <a:endParaRPr lang="ru-RU"/>
        </a:p>
      </dgm:t>
    </dgm:pt>
    <dgm:pt modelId="{1CB53F95-8AF3-403C-8290-E95E26A34F89}" type="pres">
      <dgm:prSet presAssocID="{194E238C-2478-4CB5-9652-3D3B2879EB3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9A34F-5F6E-4E07-A700-72316D67F413}" type="pres">
      <dgm:prSet presAssocID="{721D708D-120F-4875-8C69-CA9569787196}" presName="Accent2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73FE7B5C-B2CC-41B9-91C5-8CDE0512865A}" type="pres">
      <dgm:prSet presAssocID="{721D708D-120F-4875-8C69-CA9569787196}" presName="Accent" presStyleLbl="node1" presStyleIdx="3" presStyleCnt="5" custLinFactNeighborX="-8508" custLinFactNeighborY="1529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402FCF52-8A4F-4997-A473-A791136A83E5}" type="pres">
      <dgm:prSet presAssocID="{721D708D-120F-4875-8C69-CA9569787196}" presName="ParentBackground2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96620D6B-829F-4B99-ABE6-7F9847A1E180}" type="pres">
      <dgm:prSet presAssocID="{721D708D-120F-4875-8C69-CA9569787196}" presName="ParentBackground" presStyleLbl="fgAcc1" presStyleIdx="3" presStyleCnt="5" custScaleX="169149" custScaleY="146903" custLinFactNeighborX="-37912" custLinFactNeighborY="66"/>
      <dgm:spPr/>
      <dgm:t>
        <a:bodyPr/>
        <a:lstStyle/>
        <a:p>
          <a:endParaRPr lang="ru-RU"/>
        </a:p>
      </dgm:t>
    </dgm:pt>
    <dgm:pt modelId="{6D7F4758-C797-4319-82A1-270242B88948}" type="pres">
      <dgm:prSet presAssocID="{721D708D-120F-4875-8C69-CA956978719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AA10-D3F1-4D2E-92BF-C16484F7CF87}" type="pres">
      <dgm:prSet presAssocID="{693D0A0D-23C7-45D4-BB45-35B3190FFC8A}" presName="Accent1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4FE8E862-8CE4-4933-B9D0-2D394ED3B254}" type="pres">
      <dgm:prSet presAssocID="{693D0A0D-23C7-45D4-BB45-35B3190FFC8A}" presName="Accent" presStyleLbl="node1" presStyleIdx="4" presStyleCnt="5" custScaleX="118522" custScaleY="124628" custLinFactNeighborX="-27744" custLinFactNeighborY="1529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2614BD21-5939-43D3-B482-EED2FB1F7B16}" type="pres">
      <dgm:prSet presAssocID="{693D0A0D-23C7-45D4-BB45-35B3190FFC8A}" presName="ParentBackground1" presStyleCnt="0"/>
      <dgm:spPr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gm:spPr>
      <dgm:t>
        <a:bodyPr/>
        <a:lstStyle/>
        <a:p>
          <a:endParaRPr lang="ru-RU"/>
        </a:p>
      </dgm:t>
    </dgm:pt>
    <dgm:pt modelId="{2FA957CD-6E38-45F0-A6FC-EB3FBF75497D}" type="pres">
      <dgm:prSet presAssocID="{693D0A0D-23C7-45D4-BB45-35B3190FFC8A}" presName="ParentBackground" presStyleLbl="fgAcc1" presStyleIdx="4" presStyleCnt="5" custScaleX="201304" custScaleY="167886" custLinFactNeighborX="-41960" custLinFactNeighborY="0"/>
      <dgm:spPr/>
      <dgm:t>
        <a:bodyPr/>
        <a:lstStyle/>
        <a:p>
          <a:endParaRPr lang="ru-RU"/>
        </a:p>
      </dgm:t>
    </dgm:pt>
    <dgm:pt modelId="{CA6F7C6B-F478-491A-9184-5CCB3F68BBDA}" type="pres">
      <dgm:prSet presAssocID="{693D0A0D-23C7-45D4-BB45-35B3190FFC8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1262A1-C32F-4277-AFBE-32F5C78EEE72}" type="presOf" srcId="{721D708D-120F-4875-8C69-CA9569787196}" destId="{6D7F4758-C797-4319-82A1-270242B88948}" srcOrd="1" destOrd="0" presId="urn:microsoft.com/office/officeart/2011/layout/CircleProcess"/>
    <dgm:cxn modelId="{A26BB59C-CDE5-4D82-8DDE-35C7A79B301E}" type="presOf" srcId="{693D0A0D-23C7-45D4-BB45-35B3190FFC8A}" destId="{2FA957CD-6E38-45F0-A6FC-EB3FBF75497D}" srcOrd="0" destOrd="0" presId="urn:microsoft.com/office/officeart/2011/layout/CircleProcess"/>
    <dgm:cxn modelId="{1284A5CC-F35A-4A22-8764-9105C1865423}" type="presOf" srcId="{3354E7D0-244B-4103-8DCC-7BAB41EF8580}" destId="{930CD0E8-9332-4063-8983-37E5BC346DDA}" srcOrd="0" destOrd="0" presId="urn:microsoft.com/office/officeart/2011/layout/CircleProcess"/>
    <dgm:cxn modelId="{E5D0852C-7A9B-48AA-8536-786E75BF9386}" type="presOf" srcId="{3354E7D0-244B-4103-8DCC-7BAB41EF8580}" destId="{D4F2DCF0-1FAA-45F0-8FCC-42220CBDCDF0}" srcOrd="1" destOrd="0" presId="urn:microsoft.com/office/officeart/2011/layout/CircleProcess"/>
    <dgm:cxn modelId="{81A846FC-5D4A-4059-8B97-D52478D7C100}" srcId="{2D02D91E-E9FA-44D7-B17D-C6AE43BF98F8}" destId="{693D0A0D-23C7-45D4-BB45-35B3190FFC8A}" srcOrd="0" destOrd="0" parTransId="{82A44FC5-396E-4A08-AEA4-35077AF6B623}" sibTransId="{BE1D18DA-6130-4E8F-AB7A-946A772ECB3F}"/>
    <dgm:cxn modelId="{665625F0-9FFB-4A73-8C1E-8F1922003E9B}" srcId="{2D02D91E-E9FA-44D7-B17D-C6AE43BF98F8}" destId="{74F16118-4A6F-4542-8CDE-E50BDD4442C5}" srcOrd="3" destOrd="0" parTransId="{1E66C0FA-EED3-4507-9324-631D0627ACD2}" sibTransId="{90027051-89C1-406F-98A4-5AE714047489}"/>
    <dgm:cxn modelId="{94A7DF03-5F07-48B6-BE43-BDDE51A9F039}" srcId="{2D02D91E-E9FA-44D7-B17D-C6AE43BF98F8}" destId="{3354E7D0-244B-4103-8DCC-7BAB41EF8580}" srcOrd="4" destOrd="0" parTransId="{190D8DC8-4C6E-4118-B917-91CDB9DE682E}" sibTransId="{6EF0F6E4-1CCD-44CF-B448-930F0864BE59}"/>
    <dgm:cxn modelId="{789556DA-BD63-4D2F-9DC5-5F2E25D29C59}" type="presOf" srcId="{2D02D91E-E9FA-44D7-B17D-C6AE43BF98F8}" destId="{6985EB6B-84F2-4D1B-9F34-E9EEF4D4A108}" srcOrd="0" destOrd="0" presId="urn:microsoft.com/office/officeart/2011/layout/CircleProcess"/>
    <dgm:cxn modelId="{8A794EBA-2049-4EF2-99ED-79FC4B9EAAB6}" type="presOf" srcId="{721D708D-120F-4875-8C69-CA9569787196}" destId="{96620D6B-829F-4B99-ABE6-7F9847A1E180}" srcOrd="0" destOrd="0" presId="urn:microsoft.com/office/officeart/2011/layout/CircleProcess"/>
    <dgm:cxn modelId="{F0FF0F0E-8181-4C80-992E-E621FD27AB94}" type="presOf" srcId="{693D0A0D-23C7-45D4-BB45-35B3190FFC8A}" destId="{CA6F7C6B-F478-491A-9184-5CCB3F68BBDA}" srcOrd="1" destOrd="0" presId="urn:microsoft.com/office/officeart/2011/layout/CircleProcess"/>
    <dgm:cxn modelId="{1CAD466F-F439-4ED8-85C4-4FE4E5BF0F7F}" type="presOf" srcId="{194E238C-2478-4CB5-9652-3D3B2879EB30}" destId="{9748E71B-C237-4D2C-9FA9-F5659D0EE485}" srcOrd="0" destOrd="0" presId="urn:microsoft.com/office/officeart/2011/layout/CircleProcess"/>
    <dgm:cxn modelId="{DF5480BC-68DB-406F-8678-93CACFEB008C}" type="presOf" srcId="{74F16118-4A6F-4542-8CDE-E50BDD4442C5}" destId="{B7E4884C-95C0-4F0D-8A03-C712DAD12674}" srcOrd="1" destOrd="0" presId="urn:microsoft.com/office/officeart/2011/layout/CircleProcess"/>
    <dgm:cxn modelId="{A817AD9F-E463-492D-9C33-78DD03C76D4E}" srcId="{2D02D91E-E9FA-44D7-B17D-C6AE43BF98F8}" destId="{721D708D-120F-4875-8C69-CA9569787196}" srcOrd="1" destOrd="0" parTransId="{A1172F12-5D53-4A73-AE95-8DC0BAD96B0A}" sibTransId="{1D48BC9E-FA14-4753-8065-71B45E960BAD}"/>
    <dgm:cxn modelId="{00E9CD92-97D5-4EA2-9D8B-7FF45A4F5728}" type="presOf" srcId="{74F16118-4A6F-4542-8CDE-E50BDD4442C5}" destId="{5D7A1041-5777-4908-B99D-674767284622}" srcOrd="0" destOrd="0" presId="urn:microsoft.com/office/officeart/2011/layout/CircleProcess"/>
    <dgm:cxn modelId="{B7547555-5BE0-4706-8BC5-281E7E597B6C}" type="presOf" srcId="{194E238C-2478-4CB5-9652-3D3B2879EB30}" destId="{1CB53F95-8AF3-403C-8290-E95E26A34F89}" srcOrd="1" destOrd="0" presId="urn:microsoft.com/office/officeart/2011/layout/CircleProcess"/>
    <dgm:cxn modelId="{0FE76A9E-9BFD-4B6C-B0AD-C41B7F4997CB}" srcId="{2D02D91E-E9FA-44D7-B17D-C6AE43BF98F8}" destId="{194E238C-2478-4CB5-9652-3D3B2879EB30}" srcOrd="2" destOrd="0" parTransId="{737039CE-C905-478F-A6E3-7EC7C8D7251C}" sibTransId="{71C26DC5-3AFD-469B-98A9-50040C333A8F}"/>
    <dgm:cxn modelId="{2B83477E-1115-4CF0-9166-0158C9AE281C}" type="presParOf" srcId="{6985EB6B-84F2-4D1B-9F34-E9EEF4D4A108}" destId="{B0012C5E-B36C-47EC-87AD-A389A3688E94}" srcOrd="0" destOrd="0" presId="urn:microsoft.com/office/officeart/2011/layout/CircleProcess"/>
    <dgm:cxn modelId="{6A881166-5337-4F8B-8B77-71BA544E535F}" type="presParOf" srcId="{B0012C5E-B36C-47EC-87AD-A389A3688E94}" destId="{6A5E3D6A-4999-45D2-B142-877FADB614E9}" srcOrd="0" destOrd="0" presId="urn:microsoft.com/office/officeart/2011/layout/CircleProcess"/>
    <dgm:cxn modelId="{2D26336A-2028-4C27-A36A-765A77DC7C1E}" type="presParOf" srcId="{6985EB6B-84F2-4D1B-9F34-E9EEF4D4A108}" destId="{0D25D08D-5BA6-4A29-924A-239F6E6804BC}" srcOrd="1" destOrd="0" presId="urn:microsoft.com/office/officeart/2011/layout/CircleProcess"/>
    <dgm:cxn modelId="{B1D10454-A883-4A54-9225-9B48D63E7582}" type="presParOf" srcId="{0D25D08D-5BA6-4A29-924A-239F6E6804BC}" destId="{930CD0E8-9332-4063-8983-37E5BC346DDA}" srcOrd="0" destOrd="0" presId="urn:microsoft.com/office/officeart/2011/layout/CircleProcess"/>
    <dgm:cxn modelId="{268DA75C-C73F-4FE8-AC31-9DB37693F1BA}" type="presParOf" srcId="{6985EB6B-84F2-4D1B-9F34-E9EEF4D4A108}" destId="{D4F2DCF0-1FAA-45F0-8FCC-42220CBDCDF0}" srcOrd="2" destOrd="0" presId="urn:microsoft.com/office/officeart/2011/layout/CircleProcess"/>
    <dgm:cxn modelId="{883C9E6E-C311-4332-8539-226FE02B50CB}" type="presParOf" srcId="{6985EB6B-84F2-4D1B-9F34-E9EEF4D4A108}" destId="{3513D571-E5FE-4152-B6F6-FE17159E0C26}" srcOrd="3" destOrd="0" presId="urn:microsoft.com/office/officeart/2011/layout/CircleProcess"/>
    <dgm:cxn modelId="{16347FA7-5D51-42A2-92E6-4076A1F5833C}" type="presParOf" srcId="{3513D571-E5FE-4152-B6F6-FE17159E0C26}" destId="{ACD82815-191A-4432-B37F-37AC0DB124F4}" srcOrd="0" destOrd="0" presId="urn:microsoft.com/office/officeart/2011/layout/CircleProcess"/>
    <dgm:cxn modelId="{DE89B404-EA68-4476-BF54-BB19CF7325E3}" type="presParOf" srcId="{6985EB6B-84F2-4D1B-9F34-E9EEF4D4A108}" destId="{96AFCC22-C72B-49B5-B36F-F911D86339F9}" srcOrd="4" destOrd="0" presId="urn:microsoft.com/office/officeart/2011/layout/CircleProcess"/>
    <dgm:cxn modelId="{404955AB-C487-4745-83E2-84A22CB35BA3}" type="presParOf" srcId="{96AFCC22-C72B-49B5-B36F-F911D86339F9}" destId="{5D7A1041-5777-4908-B99D-674767284622}" srcOrd="0" destOrd="0" presId="urn:microsoft.com/office/officeart/2011/layout/CircleProcess"/>
    <dgm:cxn modelId="{6D23374E-BB17-4D2E-BBFD-79C7AF9025A5}" type="presParOf" srcId="{6985EB6B-84F2-4D1B-9F34-E9EEF4D4A108}" destId="{B7E4884C-95C0-4F0D-8A03-C712DAD12674}" srcOrd="5" destOrd="0" presId="urn:microsoft.com/office/officeart/2011/layout/CircleProcess"/>
    <dgm:cxn modelId="{4EAF0A43-301C-42F5-8528-DA3EF9C8639D}" type="presParOf" srcId="{6985EB6B-84F2-4D1B-9F34-E9EEF4D4A108}" destId="{A9E20ACA-1361-4A69-B9C3-8180D1A15DC9}" srcOrd="6" destOrd="0" presId="urn:microsoft.com/office/officeart/2011/layout/CircleProcess"/>
    <dgm:cxn modelId="{944CF7C3-F0B1-4C56-91F9-7114D162F160}" type="presParOf" srcId="{A9E20ACA-1361-4A69-B9C3-8180D1A15DC9}" destId="{324D0400-F559-4694-BB14-629BA96B85CD}" srcOrd="0" destOrd="0" presId="urn:microsoft.com/office/officeart/2011/layout/CircleProcess"/>
    <dgm:cxn modelId="{509F1115-A4E9-4B44-816C-0CEF940D3D69}" type="presParOf" srcId="{6985EB6B-84F2-4D1B-9F34-E9EEF4D4A108}" destId="{4396D402-C9C6-4417-836D-4B9FA4C7309C}" srcOrd="7" destOrd="0" presId="urn:microsoft.com/office/officeart/2011/layout/CircleProcess"/>
    <dgm:cxn modelId="{9EF699BE-9B27-4256-A5DD-0EB69B6C3B83}" type="presParOf" srcId="{4396D402-C9C6-4417-836D-4B9FA4C7309C}" destId="{9748E71B-C237-4D2C-9FA9-F5659D0EE485}" srcOrd="0" destOrd="0" presId="urn:microsoft.com/office/officeart/2011/layout/CircleProcess"/>
    <dgm:cxn modelId="{2C29BDEC-B301-4A94-B8E8-58D7B4E2973D}" type="presParOf" srcId="{6985EB6B-84F2-4D1B-9F34-E9EEF4D4A108}" destId="{1CB53F95-8AF3-403C-8290-E95E26A34F89}" srcOrd="8" destOrd="0" presId="urn:microsoft.com/office/officeart/2011/layout/CircleProcess"/>
    <dgm:cxn modelId="{8E547CA2-8CA5-47C8-A8E6-265FB074F185}" type="presParOf" srcId="{6985EB6B-84F2-4D1B-9F34-E9EEF4D4A108}" destId="{CE89A34F-5F6E-4E07-A700-72316D67F413}" srcOrd="9" destOrd="0" presId="urn:microsoft.com/office/officeart/2011/layout/CircleProcess"/>
    <dgm:cxn modelId="{4F27CC4A-8429-4BB8-94F0-560D86AD637E}" type="presParOf" srcId="{CE89A34F-5F6E-4E07-A700-72316D67F413}" destId="{73FE7B5C-B2CC-41B9-91C5-8CDE0512865A}" srcOrd="0" destOrd="0" presId="urn:microsoft.com/office/officeart/2011/layout/CircleProcess"/>
    <dgm:cxn modelId="{1E51A507-9F94-48F2-8C61-5FD93AF4AEF1}" type="presParOf" srcId="{6985EB6B-84F2-4D1B-9F34-E9EEF4D4A108}" destId="{402FCF52-8A4F-4997-A473-A791136A83E5}" srcOrd="10" destOrd="0" presId="urn:microsoft.com/office/officeart/2011/layout/CircleProcess"/>
    <dgm:cxn modelId="{B3812601-4C4E-4935-89D3-5AFCC0B33360}" type="presParOf" srcId="{402FCF52-8A4F-4997-A473-A791136A83E5}" destId="{96620D6B-829F-4B99-ABE6-7F9847A1E180}" srcOrd="0" destOrd="0" presId="urn:microsoft.com/office/officeart/2011/layout/CircleProcess"/>
    <dgm:cxn modelId="{9A9E3C68-23E5-48E8-834D-2201116C4753}" type="presParOf" srcId="{6985EB6B-84F2-4D1B-9F34-E9EEF4D4A108}" destId="{6D7F4758-C797-4319-82A1-270242B88948}" srcOrd="11" destOrd="0" presId="urn:microsoft.com/office/officeart/2011/layout/CircleProcess"/>
    <dgm:cxn modelId="{64AB2767-2DD0-4712-9418-895ADB7DAEF1}" type="presParOf" srcId="{6985EB6B-84F2-4D1B-9F34-E9EEF4D4A108}" destId="{9B66AA10-D3F1-4D2E-92BF-C16484F7CF87}" srcOrd="12" destOrd="0" presId="urn:microsoft.com/office/officeart/2011/layout/CircleProcess"/>
    <dgm:cxn modelId="{2BEB9F3B-2ED0-4BE0-ADE5-393BD7A2D5FC}" type="presParOf" srcId="{9B66AA10-D3F1-4D2E-92BF-C16484F7CF87}" destId="{4FE8E862-8CE4-4933-B9D0-2D394ED3B254}" srcOrd="0" destOrd="0" presId="urn:microsoft.com/office/officeart/2011/layout/CircleProcess"/>
    <dgm:cxn modelId="{9E397FCB-842F-43E5-8CA2-366AF2205A7F}" type="presParOf" srcId="{6985EB6B-84F2-4D1B-9F34-E9EEF4D4A108}" destId="{2614BD21-5939-43D3-B482-EED2FB1F7B16}" srcOrd="13" destOrd="0" presId="urn:microsoft.com/office/officeart/2011/layout/CircleProcess"/>
    <dgm:cxn modelId="{E755D82F-5FB1-437E-AB9F-7052A453DDD8}" type="presParOf" srcId="{2614BD21-5939-43D3-B482-EED2FB1F7B16}" destId="{2FA957CD-6E38-45F0-A6FC-EB3FBF75497D}" srcOrd="0" destOrd="0" presId="urn:microsoft.com/office/officeart/2011/layout/CircleProcess"/>
    <dgm:cxn modelId="{C260CFDF-2195-4CAC-8C7E-4C067159C33A}" type="presParOf" srcId="{6985EB6B-84F2-4D1B-9F34-E9EEF4D4A108}" destId="{CA6F7C6B-F478-491A-9184-5CCB3F68BBDA}" srcOrd="14" destOrd="0" presId="urn:microsoft.com/office/officeart/2011/layout/CircleProcess"/>
  </dgm:cxnLst>
  <dgm:bg>
    <a:solidFill>
      <a:schemeClr val="accent5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02D91E-E9FA-44D7-B17D-C6AE43BF98F8}" type="doc">
      <dgm:prSet loTypeId="urn:microsoft.com/office/officeart/2011/layout/Circle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93D0A0D-23C7-45D4-BB45-35B3190FFC8A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Резервный Фонд</a:t>
          </a:r>
        </a:p>
        <a:p>
          <a:r>
            <a:rPr lang="ru-RU" sz="1000" b="0" i="1" dirty="0" smtClean="0">
              <a:solidFill>
                <a:srgbClr val="002060"/>
              </a:solidFill>
            </a:rPr>
            <a:t>(Не менее 10% от Паевого фонда)</a:t>
          </a:r>
          <a:endParaRPr lang="ru-RU" sz="1000" b="0" i="1" dirty="0">
            <a:solidFill>
              <a:srgbClr val="002060"/>
            </a:solidFill>
          </a:endParaRPr>
        </a:p>
      </dgm:t>
    </dgm:pt>
    <dgm:pt modelId="{82A44FC5-396E-4A08-AEA4-35077AF6B623}" type="parTrans" cxnId="{81A846FC-5D4A-4059-8B97-D52478D7C100}">
      <dgm:prSet/>
      <dgm:spPr/>
      <dgm:t>
        <a:bodyPr/>
        <a:lstStyle/>
        <a:p>
          <a:endParaRPr lang="ru-RU"/>
        </a:p>
      </dgm:t>
    </dgm:pt>
    <dgm:pt modelId="{BE1D18DA-6130-4E8F-AB7A-946A772ECB3F}" type="sibTrans" cxnId="{81A846FC-5D4A-4059-8B97-D52478D7C100}">
      <dgm:prSet/>
      <dgm:spPr/>
      <dgm:t>
        <a:bodyPr/>
        <a:lstStyle/>
        <a:p>
          <a:endParaRPr lang="ru-RU"/>
        </a:p>
      </dgm:t>
    </dgm:pt>
    <dgm:pt modelId="{74F16118-4A6F-4542-8CDE-E50BDD4442C5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pPr algn="r"/>
          <a:r>
            <a:rPr lang="ru-RU" sz="1000" b="1" dirty="0" err="1" smtClean="0">
              <a:solidFill>
                <a:srgbClr val="002060"/>
              </a:solidFill>
            </a:rPr>
            <a:t>Дополнитель-ные</a:t>
          </a:r>
          <a:r>
            <a:rPr lang="ru-RU" sz="1000" b="1" dirty="0" smtClean="0">
              <a:solidFill>
                <a:srgbClr val="002060"/>
              </a:solidFill>
            </a:rPr>
            <a:t> взносы </a:t>
          </a:r>
          <a:r>
            <a:rPr lang="ru-RU" sz="800" b="0" i="1" dirty="0" smtClean="0">
              <a:solidFill>
                <a:srgbClr val="002060"/>
              </a:solidFill>
            </a:rPr>
            <a:t>(</a:t>
          </a:r>
          <a:r>
            <a:rPr lang="ru-RU" sz="800" b="0" i="1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dirty="0" smtClean="0">
              <a:solidFill>
                <a:srgbClr val="002060"/>
              </a:solidFill>
            </a:rPr>
            <a:t>.)</a:t>
          </a:r>
          <a:endParaRPr lang="ru-RU" sz="800" b="0" i="1" dirty="0">
            <a:solidFill>
              <a:srgbClr val="002060"/>
            </a:solidFill>
          </a:endParaRPr>
        </a:p>
      </dgm:t>
    </dgm:pt>
    <dgm:pt modelId="{1E66C0FA-EED3-4507-9324-631D0627ACD2}" type="parTrans" cxnId="{665625F0-9FFB-4A73-8C1E-8F1922003E9B}">
      <dgm:prSet/>
      <dgm:spPr/>
      <dgm:t>
        <a:bodyPr/>
        <a:lstStyle/>
        <a:p>
          <a:endParaRPr lang="ru-RU"/>
        </a:p>
      </dgm:t>
    </dgm:pt>
    <dgm:pt modelId="{90027051-89C1-406F-98A4-5AE714047489}" type="sibTrans" cxnId="{665625F0-9FFB-4A73-8C1E-8F1922003E9B}">
      <dgm:prSet/>
      <dgm:spPr/>
      <dgm:t>
        <a:bodyPr/>
        <a:lstStyle/>
        <a:p>
          <a:endParaRPr lang="ru-RU"/>
        </a:p>
      </dgm:t>
    </dgm:pt>
    <dgm:pt modelId="{721D708D-120F-4875-8C69-CA9569787196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ru-RU" sz="900" b="1" dirty="0" smtClean="0">
              <a:solidFill>
                <a:srgbClr val="002060"/>
              </a:solidFill>
            </a:rPr>
            <a:t>Не менее 10% от прибыли </a:t>
          </a:r>
          <a:r>
            <a:rPr lang="ru-RU" sz="900" b="0" i="1" dirty="0" smtClean="0">
              <a:solidFill>
                <a:srgbClr val="002060"/>
              </a:solidFill>
            </a:rPr>
            <a:t>(</a:t>
          </a:r>
          <a:r>
            <a:rPr lang="ru-RU" sz="800" b="0" i="1" dirty="0" err="1" smtClean="0">
              <a:solidFill>
                <a:srgbClr val="002060"/>
              </a:solidFill>
            </a:rPr>
            <a:t>произ.кооп</a:t>
          </a:r>
          <a:r>
            <a:rPr lang="ru-RU" sz="800" b="0" i="1" dirty="0" smtClean="0">
              <a:solidFill>
                <a:srgbClr val="002060"/>
              </a:solidFill>
            </a:rPr>
            <a:t>.)</a:t>
          </a:r>
          <a:endParaRPr lang="ru-RU" sz="800" b="0" i="1" dirty="0">
            <a:solidFill>
              <a:srgbClr val="002060"/>
            </a:solidFill>
          </a:endParaRPr>
        </a:p>
      </dgm:t>
    </dgm:pt>
    <dgm:pt modelId="{A1172F12-5D53-4A73-AE95-8DC0BAD96B0A}" type="parTrans" cxnId="{A817AD9F-E463-492D-9C33-78DD03C76D4E}">
      <dgm:prSet/>
      <dgm:spPr/>
      <dgm:t>
        <a:bodyPr/>
        <a:lstStyle/>
        <a:p>
          <a:endParaRPr lang="ru-RU"/>
        </a:p>
      </dgm:t>
    </dgm:pt>
    <dgm:pt modelId="{1D48BC9E-FA14-4753-8065-71B45E960BAD}" type="sibTrans" cxnId="{A817AD9F-E463-492D-9C33-78DD03C76D4E}">
      <dgm:prSet/>
      <dgm:spPr/>
      <dgm:t>
        <a:bodyPr/>
        <a:lstStyle/>
        <a:p>
          <a:endParaRPr lang="ru-RU"/>
        </a:p>
      </dgm:t>
    </dgm:pt>
    <dgm:pt modelId="{194E238C-2478-4CB5-9652-3D3B2879EB30}">
      <dgm:prSet phldrT="[Текст]" custT="1"/>
      <dgm:spPr>
        <a:solidFill>
          <a:srgbClr val="FF0000">
            <a:alpha val="50000"/>
          </a:srgbClr>
        </a:solidFill>
      </dgm:spPr>
      <dgm:t>
        <a:bodyPr/>
        <a:lstStyle/>
        <a:p>
          <a:pPr algn="r"/>
          <a:r>
            <a:rPr lang="ru-RU" sz="900" b="1" dirty="0" smtClean="0">
              <a:solidFill>
                <a:srgbClr val="002060"/>
              </a:solidFill>
            </a:rPr>
            <a:t>Отчисления от доходов</a:t>
          </a:r>
          <a:r>
            <a:rPr lang="ru-RU" sz="800" b="1" dirty="0" smtClean="0">
              <a:solidFill>
                <a:srgbClr val="002060"/>
              </a:solidFill>
            </a:rPr>
            <a:t>	 </a:t>
          </a:r>
          <a:r>
            <a:rPr lang="ru-RU" sz="800" b="0" i="1" dirty="0" smtClean="0">
              <a:solidFill>
                <a:srgbClr val="002060"/>
              </a:solidFill>
            </a:rPr>
            <a:t>(</a:t>
          </a:r>
          <a:r>
            <a:rPr lang="ru-RU" sz="800" b="0" i="1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dirty="0" smtClean="0">
              <a:solidFill>
                <a:srgbClr val="002060"/>
              </a:solidFill>
            </a:rPr>
            <a:t>.)</a:t>
          </a:r>
          <a:r>
            <a:rPr lang="ru-RU" sz="900" b="1" dirty="0" smtClean="0">
              <a:solidFill>
                <a:srgbClr val="002060"/>
              </a:solidFill>
            </a:rPr>
            <a:t>	</a:t>
          </a:r>
          <a:endParaRPr lang="ru-RU" sz="900" b="1" dirty="0">
            <a:solidFill>
              <a:srgbClr val="002060"/>
            </a:solidFill>
          </a:endParaRPr>
        </a:p>
      </dgm:t>
    </dgm:pt>
    <dgm:pt modelId="{737039CE-C905-478F-A6E3-7EC7C8D7251C}" type="parTrans" cxnId="{0FE76A9E-9BFD-4B6C-B0AD-C41B7F4997CB}">
      <dgm:prSet/>
      <dgm:spPr/>
      <dgm:t>
        <a:bodyPr/>
        <a:lstStyle/>
        <a:p>
          <a:endParaRPr lang="ru-RU"/>
        </a:p>
      </dgm:t>
    </dgm:pt>
    <dgm:pt modelId="{71C26DC5-3AFD-469B-98A9-50040C333A8F}" type="sibTrans" cxnId="{0FE76A9E-9BFD-4B6C-B0AD-C41B7F4997CB}">
      <dgm:prSet/>
      <dgm:spPr/>
      <dgm:t>
        <a:bodyPr/>
        <a:lstStyle/>
        <a:p>
          <a:endParaRPr lang="ru-RU"/>
        </a:p>
      </dgm:t>
    </dgm:pt>
    <dgm:pt modelId="{6985EB6B-84F2-4D1B-9F34-E9EEF4D4A108}" type="pres">
      <dgm:prSet presAssocID="{2D02D91E-E9FA-44D7-B17D-C6AE43BF98F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513D571-E5FE-4152-B6F6-FE17159E0C26}" type="pres">
      <dgm:prSet presAssocID="{74F16118-4A6F-4542-8CDE-E50BDD4442C5}" presName="Accent4" presStyleCnt="0"/>
      <dgm:spPr/>
    </dgm:pt>
    <dgm:pt modelId="{ACD82815-191A-4432-B37F-37AC0DB124F4}" type="pres">
      <dgm:prSet presAssocID="{74F16118-4A6F-4542-8CDE-E50BDD4442C5}" presName="Accent" presStyleLbl="node1" presStyleIdx="0" presStyleCnt="4" custLinFactNeighborX="20708" custLinFactNeighborY="1031"/>
      <dgm:spPr/>
    </dgm:pt>
    <dgm:pt modelId="{96AFCC22-C72B-49B5-B36F-F911D86339F9}" type="pres">
      <dgm:prSet presAssocID="{74F16118-4A6F-4542-8CDE-E50BDD4442C5}" presName="ParentBackground4" presStyleCnt="0"/>
      <dgm:spPr/>
    </dgm:pt>
    <dgm:pt modelId="{5D7A1041-5777-4908-B99D-674767284622}" type="pres">
      <dgm:prSet presAssocID="{74F16118-4A6F-4542-8CDE-E50BDD4442C5}" presName="ParentBackground" presStyleLbl="fgAcc1" presStyleIdx="0" presStyleCnt="4" custScaleX="193718" custScaleY="151801" custLinFactNeighborX="62342" custLinFactNeighborY="2449"/>
      <dgm:spPr/>
      <dgm:t>
        <a:bodyPr/>
        <a:lstStyle/>
        <a:p>
          <a:endParaRPr lang="ru-RU"/>
        </a:p>
      </dgm:t>
    </dgm:pt>
    <dgm:pt modelId="{B7E4884C-95C0-4F0D-8A03-C712DAD12674}" type="pres">
      <dgm:prSet presAssocID="{74F16118-4A6F-4542-8CDE-E50BDD4442C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20ACA-1361-4A69-B9C3-8180D1A15DC9}" type="pres">
      <dgm:prSet presAssocID="{194E238C-2478-4CB5-9652-3D3B2879EB30}" presName="Accent3" presStyleCnt="0"/>
      <dgm:spPr/>
    </dgm:pt>
    <dgm:pt modelId="{324D0400-F559-4694-BB14-629BA96B85CD}" type="pres">
      <dgm:prSet presAssocID="{194E238C-2478-4CB5-9652-3D3B2879EB30}" presName="Accent" presStyleLbl="node1" presStyleIdx="1" presStyleCnt="4"/>
      <dgm:spPr/>
    </dgm:pt>
    <dgm:pt modelId="{4396D402-C9C6-4417-836D-4B9FA4C7309C}" type="pres">
      <dgm:prSet presAssocID="{194E238C-2478-4CB5-9652-3D3B2879EB30}" presName="ParentBackground3" presStyleCnt="0"/>
      <dgm:spPr/>
    </dgm:pt>
    <dgm:pt modelId="{9748E71B-C237-4D2C-9FA9-F5659D0EE485}" type="pres">
      <dgm:prSet presAssocID="{194E238C-2478-4CB5-9652-3D3B2879EB30}" presName="ParentBackground" presStyleLbl="fgAcc1" presStyleIdx="1" presStyleCnt="4" custScaleX="196963" custScaleY="146903" custLinFactNeighborX="6829"/>
      <dgm:spPr/>
      <dgm:t>
        <a:bodyPr/>
        <a:lstStyle/>
        <a:p>
          <a:endParaRPr lang="ru-RU"/>
        </a:p>
      </dgm:t>
    </dgm:pt>
    <dgm:pt modelId="{1CB53F95-8AF3-403C-8290-E95E26A34F89}" type="pres">
      <dgm:prSet presAssocID="{194E238C-2478-4CB5-9652-3D3B2879EB3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9A34F-5F6E-4E07-A700-72316D67F413}" type="pres">
      <dgm:prSet presAssocID="{721D708D-120F-4875-8C69-CA9569787196}" presName="Accent2" presStyleCnt="0"/>
      <dgm:spPr/>
    </dgm:pt>
    <dgm:pt modelId="{73FE7B5C-B2CC-41B9-91C5-8CDE0512865A}" type="pres">
      <dgm:prSet presAssocID="{721D708D-120F-4875-8C69-CA9569787196}" presName="Accent" presStyleLbl="node1" presStyleIdx="2" presStyleCnt="4" custLinFactNeighborX="-8508" custLinFactNeighborY="1529"/>
      <dgm:spPr/>
    </dgm:pt>
    <dgm:pt modelId="{402FCF52-8A4F-4997-A473-A791136A83E5}" type="pres">
      <dgm:prSet presAssocID="{721D708D-120F-4875-8C69-CA9569787196}" presName="ParentBackground2" presStyleCnt="0"/>
      <dgm:spPr/>
    </dgm:pt>
    <dgm:pt modelId="{96620D6B-829F-4B99-ABE6-7F9847A1E180}" type="pres">
      <dgm:prSet presAssocID="{721D708D-120F-4875-8C69-CA9569787196}" presName="ParentBackground" presStyleLbl="fgAcc1" presStyleIdx="2" presStyleCnt="4" custScaleX="173477" custScaleY="146903" custLinFactNeighborX="-31092"/>
      <dgm:spPr/>
      <dgm:t>
        <a:bodyPr/>
        <a:lstStyle/>
        <a:p>
          <a:endParaRPr lang="ru-RU"/>
        </a:p>
      </dgm:t>
    </dgm:pt>
    <dgm:pt modelId="{6D7F4758-C797-4319-82A1-270242B88948}" type="pres">
      <dgm:prSet presAssocID="{721D708D-120F-4875-8C69-CA956978719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AA10-D3F1-4D2E-92BF-C16484F7CF87}" type="pres">
      <dgm:prSet presAssocID="{693D0A0D-23C7-45D4-BB45-35B3190FFC8A}" presName="Accent1" presStyleCnt="0"/>
      <dgm:spPr/>
    </dgm:pt>
    <dgm:pt modelId="{4FE8E862-8CE4-4933-B9D0-2D394ED3B254}" type="pres">
      <dgm:prSet presAssocID="{693D0A0D-23C7-45D4-BB45-35B3190FFC8A}" presName="Accent" presStyleLbl="node1" presStyleIdx="3" presStyleCnt="4" custScaleX="118522" custScaleY="124628" custLinFactNeighborX="-42032" custLinFactNeighborY="-3058"/>
      <dgm:spPr/>
    </dgm:pt>
    <dgm:pt modelId="{2614BD21-5939-43D3-B482-EED2FB1F7B16}" type="pres">
      <dgm:prSet presAssocID="{693D0A0D-23C7-45D4-BB45-35B3190FFC8A}" presName="ParentBackground1" presStyleCnt="0"/>
      <dgm:spPr/>
    </dgm:pt>
    <dgm:pt modelId="{2FA957CD-6E38-45F0-A6FC-EB3FBF75497D}" type="pres">
      <dgm:prSet presAssocID="{693D0A0D-23C7-45D4-BB45-35B3190FFC8A}" presName="ParentBackground" presStyleLbl="fgAcc1" presStyleIdx="3" presStyleCnt="4" custScaleX="206550" custScaleY="167886" custLinFactNeighborX="-88911" custLinFactNeighborY="0"/>
      <dgm:spPr/>
      <dgm:t>
        <a:bodyPr/>
        <a:lstStyle/>
        <a:p>
          <a:endParaRPr lang="ru-RU"/>
        </a:p>
      </dgm:t>
    </dgm:pt>
    <dgm:pt modelId="{CA6F7C6B-F478-491A-9184-5CCB3F68BBDA}" type="pres">
      <dgm:prSet presAssocID="{693D0A0D-23C7-45D4-BB45-35B3190FFC8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99CC71-1943-43B1-86AB-A7603316BF44}" type="presOf" srcId="{721D708D-120F-4875-8C69-CA9569787196}" destId="{6D7F4758-C797-4319-82A1-270242B88948}" srcOrd="1" destOrd="0" presId="urn:microsoft.com/office/officeart/2011/layout/CircleProcess"/>
    <dgm:cxn modelId="{41BA8F0D-7F63-439F-B08B-CFC642BB5A26}" type="presOf" srcId="{74F16118-4A6F-4542-8CDE-E50BDD4442C5}" destId="{B7E4884C-95C0-4F0D-8A03-C712DAD12674}" srcOrd="1" destOrd="0" presId="urn:microsoft.com/office/officeart/2011/layout/CircleProcess"/>
    <dgm:cxn modelId="{66DBEBA3-3650-4847-831F-7E11AE05AAB5}" type="presOf" srcId="{721D708D-120F-4875-8C69-CA9569787196}" destId="{96620D6B-829F-4B99-ABE6-7F9847A1E180}" srcOrd="0" destOrd="0" presId="urn:microsoft.com/office/officeart/2011/layout/CircleProcess"/>
    <dgm:cxn modelId="{81A846FC-5D4A-4059-8B97-D52478D7C100}" srcId="{2D02D91E-E9FA-44D7-B17D-C6AE43BF98F8}" destId="{693D0A0D-23C7-45D4-BB45-35B3190FFC8A}" srcOrd="0" destOrd="0" parTransId="{82A44FC5-396E-4A08-AEA4-35077AF6B623}" sibTransId="{BE1D18DA-6130-4E8F-AB7A-946A772ECB3F}"/>
    <dgm:cxn modelId="{665625F0-9FFB-4A73-8C1E-8F1922003E9B}" srcId="{2D02D91E-E9FA-44D7-B17D-C6AE43BF98F8}" destId="{74F16118-4A6F-4542-8CDE-E50BDD4442C5}" srcOrd="3" destOrd="0" parTransId="{1E66C0FA-EED3-4507-9324-631D0627ACD2}" sibTransId="{90027051-89C1-406F-98A4-5AE714047489}"/>
    <dgm:cxn modelId="{5C9F10C6-76D2-4C40-B6CE-CE83A5C18144}" type="presOf" srcId="{693D0A0D-23C7-45D4-BB45-35B3190FFC8A}" destId="{2FA957CD-6E38-45F0-A6FC-EB3FBF75497D}" srcOrd="0" destOrd="0" presId="urn:microsoft.com/office/officeart/2011/layout/CircleProcess"/>
    <dgm:cxn modelId="{5362C768-2B8C-4857-A3F0-14F7CDA408BC}" type="presOf" srcId="{74F16118-4A6F-4542-8CDE-E50BDD4442C5}" destId="{5D7A1041-5777-4908-B99D-674767284622}" srcOrd="0" destOrd="0" presId="urn:microsoft.com/office/officeart/2011/layout/CircleProcess"/>
    <dgm:cxn modelId="{732545BE-B3A0-4B30-A7F8-D792AF152D57}" type="presOf" srcId="{194E238C-2478-4CB5-9652-3D3B2879EB30}" destId="{9748E71B-C237-4D2C-9FA9-F5659D0EE485}" srcOrd="0" destOrd="0" presId="urn:microsoft.com/office/officeart/2011/layout/CircleProcess"/>
    <dgm:cxn modelId="{A5B4A340-4B3A-49E4-B7DD-A9A982905532}" type="presOf" srcId="{2D02D91E-E9FA-44D7-B17D-C6AE43BF98F8}" destId="{6985EB6B-84F2-4D1B-9F34-E9EEF4D4A108}" srcOrd="0" destOrd="0" presId="urn:microsoft.com/office/officeart/2011/layout/CircleProcess"/>
    <dgm:cxn modelId="{A817AD9F-E463-492D-9C33-78DD03C76D4E}" srcId="{2D02D91E-E9FA-44D7-B17D-C6AE43BF98F8}" destId="{721D708D-120F-4875-8C69-CA9569787196}" srcOrd="1" destOrd="0" parTransId="{A1172F12-5D53-4A73-AE95-8DC0BAD96B0A}" sibTransId="{1D48BC9E-FA14-4753-8065-71B45E960BAD}"/>
    <dgm:cxn modelId="{A117FB9A-EA3C-4AEE-8F4D-755D2129A6D9}" type="presOf" srcId="{194E238C-2478-4CB5-9652-3D3B2879EB30}" destId="{1CB53F95-8AF3-403C-8290-E95E26A34F89}" srcOrd="1" destOrd="0" presId="urn:microsoft.com/office/officeart/2011/layout/CircleProcess"/>
    <dgm:cxn modelId="{E86EDA79-C922-4273-A2CC-85C3ADE78A1A}" type="presOf" srcId="{693D0A0D-23C7-45D4-BB45-35B3190FFC8A}" destId="{CA6F7C6B-F478-491A-9184-5CCB3F68BBDA}" srcOrd="1" destOrd="0" presId="urn:microsoft.com/office/officeart/2011/layout/CircleProcess"/>
    <dgm:cxn modelId="{0FE76A9E-9BFD-4B6C-B0AD-C41B7F4997CB}" srcId="{2D02D91E-E9FA-44D7-B17D-C6AE43BF98F8}" destId="{194E238C-2478-4CB5-9652-3D3B2879EB30}" srcOrd="2" destOrd="0" parTransId="{737039CE-C905-478F-A6E3-7EC7C8D7251C}" sibTransId="{71C26DC5-3AFD-469B-98A9-50040C333A8F}"/>
    <dgm:cxn modelId="{5BF638C1-AE1F-47AC-84D9-60A04AFDAAB5}" type="presParOf" srcId="{6985EB6B-84F2-4D1B-9F34-E9EEF4D4A108}" destId="{3513D571-E5FE-4152-B6F6-FE17159E0C26}" srcOrd="0" destOrd="0" presId="urn:microsoft.com/office/officeart/2011/layout/CircleProcess"/>
    <dgm:cxn modelId="{C7F1F908-7C99-4870-B4BC-446C56C87EEA}" type="presParOf" srcId="{3513D571-E5FE-4152-B6F6-FE17159E0C26}" destId="{ACD82815-191A-4432-B37F-37AC0DB124F4}" srcOrd="0" destOrd="0" presId="urn:microsoft.com/office/officeart/2011/layout/CircleProcess"/>
    <dgm:cxn modelId="{057CA9BE-36A5-4ECE-A535-5352912BADF5}" type="presParOf" srcId="{6985EB6B-84F2-4D1B-9F34-E9EEF4D4A108}" destId="{96AFCC22-C72B-49B5-B36F-F911D86339F9}" srcOrd="1" destOrd="0" presId="urn:microsoft.com/office/officeart/2011/layout/CircleProcess"/>
    <dgm:cxn modelId="{B3500FA2-07DB-4FC5-887B-ED0C975AC023}" type="presParOf" srcId="{96AFCC22-C72B-49B5-B36F-F911D86339F9}" destId="{5D7A1041-5777-4908-B99D-674767284622}" srcOrd="0" destOrd="0" presId="urn:microsoft.com/office/officeart/2011/layout/CircleProcess"/>
    <dgm:cxn modelId="{4DBB6BF9-B8D3-4834-ABE8-DC95A390F479}" type="presParOf" srcId="{6985EB6B-84F2-4D1B-9F34-E9EEF4D4A108}" destId="{B7E4884C-95C0-4F0D-8A03-C712DAD12674}" srcOrd="2" destOrd="0" presId="urn:microsoft.com/office/officeart/2011/layout/CircleProcess"/>
    <dgm:cxn modelId="{5B463A8C-B51D-49EA-9FE0-377996B921BD}" type="presParOf" srcId="{6985EB6B-84F2-4D1B-9F34-E9EEF4D4A108}" destId="{A9E20ACA-1361-4A69-B9C3-8180D1A15DC9}" srcOrd="3" destOrd="0" presId="urn:microsoft.com/office/officeart/2011/layout/CircleProcess"/>
    <dgm:cxn modelId="{5A4B87F8-9256-45ED-8A50-45E9062AE0AD}" type="presParOf" srcId="{A9E20ACA-1361-4A69-B9C3-8180D1A15DC9}" destId="{324D0400-F559-4694-BB14-629BA96B85CD}" srcOrd="0" destOrd="0" presId="urn:microsoft.com/office/officeart/2011/layout/CircleProcess"/>
    <dgm:cxn modelId="{59D6FEE4-7DEB-45D5-AB71-5E830C359800}" type="presParOf" srcId="{6985EB6B-84F2-4D1B-9F34-E9EEF4D4A108}" destId="{4396D402-C9C6-4417-836D-4B9FA4C7309C}" srcOrd="4" destOrd="0" presId="urn:microsoft.com/office/officeart/2011/layout/CircleProcess"/>
    <dgm:cxn modelId="{3A6457A0-8ED8-42F9-A810-2F0E4F9B000F}" type="presParOf" srcId="{4396D402-C9C6-4417-836D-4B9FA4C7309C}" destId="{9748E71B-C237-4D2C-9FA9-F5659D0EE485}" srcOrd="0" destOrd="0" presId="urn:microsoft.com/office/officeart/2011/layout/CircleProcess"/>
    <dgm:cxn modelId="{C0CBF556-CABF-4FCC-A265-C750582331BE}" type="presParOf" srcId="{6985EB6B-84F2-4D1B-9F34-E9EEF4D4A108}" destId="{1CB53F95-8AF3-403C-8290-E95E26A34F89}" srcOrd="5" destOrd="0" presId="urn:microsoft.com/office/officeart/2011/layout/CircleProcess"/>
    <dgm:cxn modelId="{C736BD4B-5F7E-471D-9B4F-88D645253194}" type="presParOf" srcId="{6985EB6B-84F2-4D1B-9F34-E9EEF4D4A108}" destId="{CE89A34F-5F6E-4E07-A700-72316D67F413}" srcOrd="6" destOrd="0" presId="urn:microsoft.com/office/officeart/2011/layout/CircleProcess"/>
    <dgm:cxn modelId="{4DE15BFC-121B-463E-88BC-EC715CACB8B9}" type="presParOf" srcId="{CE89A34F-5F6E-4E07-A700-72316D67F413}" destId="{73FE7B5C-B2CC-41B9-91C5-8CDE0512865A}" srcOrd="0" destOrd="0" presId="urn:microsoft.com/office/officeart/2011/layout/CircleProcess"/>
    <dgm:cxn modelId="{6A439C7D-35FA-4BAB-A5BD-C47EB0D4C474}" type="presParOf" srcId="{6985EB6B-84F2-4D1B-9F34-E9EEF4D4A108}" destId="{402FCF52-8A4F-4997-A473-A791136A83E5}" srcOrd="7" destOrd="0" presId="urn:microsoft.com/office/officeart/2011/layout/CircleProcess"/>
    <dgm:cxn modelId="{ACAFF713-CF63-4969-BBE0-B1125F016006}" type="presParOf" srcId="{402FCF52-8A4F-4997-A473-A791136A83E5}" destId="{96620D6B-829F-4B99-ABE6-7F9847A1E180}" srcOrd="0" destOrd="0" presId="urn:microsoft.com/office/officeart/2011/layout/CircleProcess"/>
    <dgm:cxn modelId="{6F93BBE1-9785-4089-9B74-F2264446B571}" type="presParOf" srcId="{6985EB6B-84F2-4D1B-9F34-E9EEF4D4A108}" destId="{6D7F4758-C797-4319-82A1-270242B88948}" srcOrd="8" destOrd="0" presId="urn:microsoft.com/office/officeart/2011/layout/CircleProcess"/>
    <dgm:cxn modelId="{3824ABFF-606E-4868-B211-BBDD0085B03B}" type="presParOf" srcId="{6985EB6B-84F2-4D1B-9F34-E9EEF4D4A108}" destId="{9B66AA10-D3F1-4D2E-92BF-C16484F7CF87}" srcOrd="9" destOrd="0" presId="urn:microsoft.com/office/officeart/2011/layout/CircleProcess"/>
    <dgm:cxn modelId="{811424AF-DF73-4D55-961D-60F0DD95F05A}" type="presParOf" srcId="{9B66AA10-D3F1-4D2E-92BF-C16484F7CF87}" destId="{4FE8E862-8CE4-4933-B9D0-2D394ED3B254}" srcOrd="0" destOrd="0" presId="urn:microsoft.com/office/officeart/2011/layout/CircleProcess"/>
    <dgm:cxn modelId="{C75D2803-15C0-494E-9A57-53D14B424CFC}" type="presParOf" srcId="{6985EB6B-84F2-4D1B-9F34-E9EEF4D4A108}" destId="{2614BD21-5939-43D3-B482-EED2FB1F7B16}" srcOrd="10" destOrd="0" presId="urn:microsoft.com/office/officeart/2011/layout/CircleProcess"/>
    <dgm:cxn modelId="{A75D7567-BE7D-45D7-B570-E0BF4ADD8833}" type="presParOf" srcId="{2614BD21-5939-43D3-B482-EED2FB1F7B16}" destId="{2FA957CD-6E38-45F0-A6FC-EB3FBF75497D}" srcOrd="0" destOrd="0" presId="urn:microsoft.com/office/officeart/2011/layout/CircleProcess"/>
    <dgm:cxn modelId="{B9D6AF06-0C6F-4E47-ADE2-5DFBD02FBD07}" type="presParOf" srcId="{6985EB6B-84F2-4D1B-9F34-E9EEF4D4A108}" destId="{CA6F7C6B-F478-491A-9184-5CCB3F68BBDA}" srcOrd="11" destOrd="0" presId="urn:microsoft.com/office/officeart/2011/layout/CircleProcess"/>
  </dgm:cxnLst>
  <dgm:bg>
    <a:solidFill>
      <a:srgbClr val="E3919B"/>
    </a:solidFill>
  </dgm:bg>
  <dgm:whole/>
  <dgm:extLst>
    <a:ext uri="http://schemas.microsoft.com/office/drawing/2008/diagram">
      <dsp:dataModelExt xmlns:dsp="http://schemas.microsoft.com/office/drawing/2008/diagram" xmlns="" relId="rId2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DC7C50-67C1-4C24-8AA4-3EEA5360AAD7}" type="doc">
      <dgm:prSet loTypeId="urn:microsoft.com/office/officeart/2008/layout/PictureAccen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2D954E0-3E5B-4290-BF7F-5F4896B3FA24}">
      <dgm:prSet phldrT="[Текст]" custT="1"/>
      <dgm:spPr>
        <a:solidFill>
          <a:srgbClr val="FFC000">
            <a:alpha val="80000"/>
          </a:srgbClr>
        </a:solidFill>
        <a:ln>
          <a:solidFill>
            <a:srgbClr val="669900"/>
          </a:solidFill>
        </a:ln>
      </dgm:spPr>
      <dgm:t>
        <a:bodyPr/>
        <a:lstStyle/>
        <a:p>
          <a:pPr algn="ctr"/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Председатель кооператива – </a:t>
          </a:r>
        </a:p>
        <a:p>
          <a:pPr algn="ctr"/>
          <a:r>
            <a:rPr lang="ru-RU" sz="1600" b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избирается на общем собрании  Пайщиков</a:t>
          </a:r>
          <a:endParaRPr lang="ru-RU" sz="1600" b="1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AD4C08-9603-4D4E-8C98-F866964D8ECD}" type="parTrans" cxnId="{506935C2-17B7-450B-B202-F7B801B4134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C112CAF-E864-486D-B577-2B8B40382789}" type="sibTrans" cxnId="{506935C2-17B7-450B-B202-F7B801B4134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7F84D7A-D0C4-4AEE-B249-8297B9696FA6}">
      <dgm:prSet phldrT="[Текст]" custT="1"/>
      <dgm:spPr>
        <a:solidFill>
          <a:srgbClr val="669900">
            <a:alpha val="68000"/>
          </a:srgbClr>
        </a:solidFill>
        <a:ln>
          <a:solidFill>
            <a:srgbClr val="669900"/>
          </a:solidFill>
        </a:ln>
      </dgm:spPr>
      <dgm:t>
        <a:bodyPr/>
        <a:lstStyle/>
        <a:p>
          <a:pPr algn="ctr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Члены кооператива – жители сельского поселения и/или сельхоз товаропроизводители (КФХ, ИП-Главы КФХ,ООО)</a:t>
          </a:r>
          <a:endParaRPr lang="ru-RU" sz="1050" b="1" cap="none" spc="0" dirty="0">
            <a:ln w="0"/>
            <a:solidFill>
              <a:schemeClr val="tx1"/>
            </a:solidFill>
            <a:effectLst/>
          </a:endParaRPr>
        </a:p>
      </dgm:t>
    </dgm:pt>
    <dgm:pt modelId="{D13F54CC-9FCD-46D0-995B-1EE6D956F43C}" type="parTrans" cxnId="{F717D089-B4CC-4826-BF0E-FE3DB739D88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3A51CE2-821F-41B7-A30C-93FE2B43DEEB}" type="sibTrans" cxnId="{F717D089-B4CC-4826-BF0E-FE3DB739D88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7AA2CF4-F09B-4F8A-BCCA-C56AA545D78F}">
      <dgm:prSet phldrT="[Текст]" custT="1"/>
      <dgm:spPr>
        <a:solidFill>
          <a:srgbClr val="FFC000">
            <a:alpha val="83000"/>
          </a:srgbClr>
        </a:solidFill>
        <a:ln>
          <a:solidFill>
            <a:srgbClr val="669900">
              <a:alpha val="80000"/>
            </a:srgbClr>
          </a:solidFill>
        </a:ln>
      </dgm:spPr>
      <dgm:t>
        <a:bodyPr/>
        <a:lstStyle/>
        <a:p>
          <a:pPr algn="ctr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Взаимоотношения с членами Кооператива –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  1. Члены Кооператива  подписывают соглашения с Кооперативом об объемах поставки их продукции через Кооператив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  2. Члены Кооператива  подписывают соглашения с Кооперативом о закупке необходимых   им объемов  семян, средств защиты растений, кормов, </a:t>
          </a:r>
          <a:r>
            <a:rPr lang="ru-RU" sz="1050" b="1" cap="none" spc="0" dirty="0" err="1" smtClean="0">
              <a:ln w="0"/>
              <a:solidFill>
                <a:schemeClr val="tx1"/>
              </a:solidFill>
              <a:effectLst/>
            </a:rPr>
            <a:t>ветпрепаратов</a:t>
          </a:r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, животных, птицы и т.д.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  3. Кооператив заключает договоры с членами Кооператива  на предоставление услуг по переработке, сортировке, упаковке их продукции</a:t>
          </a:r>
          <a:endParaRPr lang="ru-RU" sz="1050" b="1" cap="none" spc="0" dirty="0">
            <a:ln w="0"/>
            <a:solidFill>
              <a:schemeClr val="tx1"/>
            </a:solidFill>
            <a:effectLst/>
          </a:endParaRPr>
        </a:p>
      </dgm:t>
    </dgm:pt>
    <dgm:pt modelId="{57C69E1E-EDB0-4C1E-8814-32D5445E1EA5}" type="parTrans" cxnId="{03BFED37-B386-46B1-85FB-76367CBF4E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7D4094A-3A8B-4638-8C21-398C07CAFE06}" type="sibTrans" cxnId="{03BFED37-B386-46B1-85FB-76367CBF4ED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F817AE8-6284-409F-B3AF-7A56327984AB}">
      <dgm:prSet phldrT="[Текст]" custT="1"/>
      <dgm:spPr>
        <a:solidFill>
          <a:srgbClr val="669900">
            <a:alpha val="65000"/>
          </a:srgbClr>
        </a:solidFill>
        <a:ln>
          <a:solidFill>
            <a:srgbClr val="669900"/>
          </a:solidFill>
        </a:ln>
      </dgm:spPr>
      <dgm:t>
        <a:bodyPr/>
        <a:lstStyle/>
        <a:p>
          <a:pPr algn="ctr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Осуществление деятельности: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1.На арендуемых либо собственных площадях объектов недвижимости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2.Орудия производства – собственные и/или приобретенные в лизинг, возможна аренда</a:t>
          </a:r>
          <a:endParaRPr lang="ru-RU" sz="1050" b="1" cap="none" spc="0" dirty="0">
            <a:ln w="0"/>
            <a:solidFill>
              <a:schemeClr val="tx1"/>
            </a:solidFill>
            <a:effectLst/>
          </a:endParaRPr>
        </a:p>
      </dgm:t>
    </dgm:pt>
    <dgm:pt modelId="{4704B2E2-7FE0-4415-A274-73AFB479BF5F}" type="parTrans" cxnId="{75B0D92C-D7F9-4321-B2B6-2FE3321C49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49F04A3-8F1D-453C-BC16-10BE3BDE6944}" type="sibTrans" cxnId="{75B0D92C-D7F9-4321-B2B6-2FE3321C49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9BDC069-BA35-46A5-8D25-472CACF6A66C}" type="pres">
      <dgm:prSet presAssocID="{56DC7C50-67C1-4C24-8AA4-3EEA5360AAD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B15E83E-9DC0-4CBB-BBBA-CA9FC3792A94}" type="pres">
      <dgm:prSet presAssocID="{02D954E0-3E5B-4290-BF7F-5F4896B3FA24}" presName="root" presStyleCnt="0">
        <dgm:presLayoutVars>
          <dgm:chMax/>
          <dgm:chPref val="4"/>
        </dgm:presLayoutVars>
      </dgm:prSet>
      <dgm:spPr/>
    </dgm:pt>
    <dgm:pt modelId="{4613169F-C6D6-4D48-AB40-DA1134CBE36A}" type="pres">
      <dgm:prSet presAssocID="{02D954E0-3E5B-4290-BF7F-5F4896B3FA24}" presName="rootComposite" presStyleCnt="0">
        <dgm:presLayoutVars/>
      </dgm:prSet>
      <dgm:spPr/>
    </dgm:pt>
    <dgm:pt modelId="{D065033C-EECF-4918-BCE5-FFD67C661856}" type="pres">
      <dgm:prSet presAssocID="{02D954E0-3E5B-4290-BF7F-5F4896B3FA24}" presName="rootText" presStyleLbl="node0" presStyleIdx="0" presStyleCnt="1" custScaleX="127154" custScaleY="79539" custLinFactNeighborY="1276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7096EEB-3D7C-46A0-9AA9-F14A4470AAFA}" type="pres">
      <dgm:prSet presAssocID="{02D954E0-3E5B-4290-BF7F-5F4896B3FA24}" presName="childShape" presStyleCnt="0">
        <dgm:presLayoutVars>
          <dgm:chMax val="0"/>
          <dgm:chPref val="0"/>
        </dgm:presLayoutVars>
      </dgm:prSet>
      <dgm:spPr/>
    </dgm:pt>
    <dgm:pt modelId="{0EB7F642-9D6D-4790-AA7B-F8E3F3E3617A}" type="pres">
      <dgm:prSet presAssocID="{57F84D7A-D0C4-4AEE-B249-8297B9696FA6}" presName="childComposite" presStyleCnt="0">
        <dgm:presLayoutVars>
          <dgm:chMax val="0"/>
          <dgm:chPref val="0"/>
        </dgm:presLayoutVars>
      </dgm:prSet>
      <dgm:spPr/>
    </dgm:pt>
    <dgm:pt modelId="{9888849B-64DA-4CEF-9D22-C8E30379AAE8}" type="pres">
      <dgm:prSet presAssocID="{57F84D7A-D0C4-4AEE-B249-8297B9696FA6}" presName="Image" presStyleLbl="node1" presStyleIdx="0" presStyleCnt="3" custScaleX="127579" custLinFactNeighborX="-99810" custLinFactNeighborY="81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18FBFE25-70B2-4408-8DC2-CD2C2B16D77E}" type="pres">
      <dgm:prSet presAssocID="{57F84D7A-D0C4-4AEE-B249-8297B9696FA6}" presName="childText" presStyleLbl="lnNode1" presStyleIdx="0" presStyleCnt="3" custScaleX="118650" custScaleY="93954" custLinFactNeighborX="1118" custLinFactNeighborY="-61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13DC7-D0B7-4FEB-9B0C-7ADBB858C9E2}" type="pres">
      <dgm:prSet presAssocID="{E7AA2CF4-F09B-4F8A-BCCA-C56AA545D78F}" presName="childComposite" presStyleCnt="0">
        <dgm:presLayoutVars>
          <dgm:chMax val="0"/>
          <dgm:chPref val="0"/>
        </dgm:presLayoutVars>
      </dgm:prSet>
      <dgm:spPr/>
    </dgm:pt>
    <dgm:pt modelId="{C26142D8-5883-48C4-ACD0-D52439D18D29}" type="pres">
      <dgm:prSet presAssocID="{E7AA2CF4-F09B-4F8A-BCCA-C56AA545D78F}" presName="Image" presStyleLbl="node1" presStyleIdx="1" presStyleCnt="3" custScaleX="124912" custScaleY="110033" custLinFactNeighborX="-95768" custLinFactNeighborY="10887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71C05022-C8CF-40F0-AB4D-6A0E1D057B28}" type="pres">
      <dgm:prSet presAssocID="{E7AA2CF4-F09B-4F8A-BCCA-C56AA545D78F}" presName="childText" presStyleLbl="lnNode1" presStyleIdx="1" presStyleCnt="3" custScaleX="118212" custScaleY="223351" custLinFactNeighborX="176" custLinFactNeighborY="-136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7F3BC-17DC-46CE-808D-854691608366}" type="pres">
      <dgm:prSet presAssocID="{AF817AE8-6284-409F-B3AF-7A56327984AB}" presName="childComposite" presStyleCnt="0">
        <dgm:presLayoutVars>
          <dgm:chMax val="0"/>
          <dgm:chPref val="0"/>
        </dgm:presLayoutVars>
      </dgm:prSet>
      <dgm:spPr/>
    </dgm:pt>
    <dgm:pt modelId="{AF3124CE-A743-4BBA-92CC-F9E47CF9EE95}" type="pres">
      <dgm:prSet presAssocID="{AF817AE8-6284-409F-B3AF-7A56327984AB}" presName="Image" presStyleLbl="node1" presStyleIdx="2" presStyleCnt="3" custScaleX="123120" custLinFactX="-2167" custLinFactNeighborX="-100000" custLinFactNeighborY="-1243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94F42D16-8219-476D-B52A-39B87581BBC1}" type="pres">
      <dgm:prSet presAssocID="{AF817AE8-6284-409F-B3AF-7A56327984AB}" presName="childText" presStyleLbl="lnNode1" presStyleIdx="2" presStyleCnt="3" custScaleX="118165" custScaleY="1160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17D089-B4CC-4826-BF0E-FE3DB739D884}" srcId="{02D954E0-3E5B-4290-BF7F-5F4896B3FA24}" destId="{57F84D7A-D0C4-4AEE-B249-8297B9696FA6}" srcOrd="0" destOrd="0" parTransId="{D13F54CC-9FCD-46D0-995B-1EE6D956F43C}" sibTransId="{23A51CE2-821F-41B7-A30C-93FE2B43DEEB}"/>
    <dgm:cxn modelId="{DD9DA9EC-5C6F-4C32-9EB6-4F8059D68EFD}" type="presOf" srcId="{E7AA2CF4-F09B-4F8A-BCCA-C56AA545D78F}" destId="{71C05022-C8CF-40F0-AB4D-6A0E1D057B28}" srcOrd="0" destOrd="0" presId="urn:microsoft.com/office/officeart/2008/layout/PictureAccentList"/>
    <dgm:cxn modelId="{506935C2-17B7-450B-B202-F7B801B41349}" srcId="{56DC7C50-67C1-4C24-8AA4-3EEA5360AAD7}" destId="{02D954E0-3E5B-4290-BF7F-5F4896B3FA24}" srcOrd="0" destOrd="0" parTransId="{AAAD4C08-9603-4D4E-8C98-F866964D8ECD}" sibTransId="{0C112CAF-E864-486D-B577-2B8B40382789}"/>
    <dgm:cxn modelId="{F30A5DFF-82CD-497B-9330-F5AC199763B5}" type="presOf" srcId="{57F84D7A-D0C4-4AEE-B249-8297B9696FA6}" destId="{18FBFE25-70B2-4408-8DC2-CD2C2B16D77E}" srcOrd="0" destOrd="0" presId="urn:microsoft.com/office/officeart/2008/layout/PictureAccentList"/>
    <dgm:cxn modelId="{75B0D92C-D7F9-4321-B2B6-2FE3321C49FC}" srcId="{02D954E0-3E5B-4290-BF7F-5F4896B3FA24}" destId="{AF817AE8-6284-409F-B3AF-7A56327984AB}" srcOrd="2" destOrd="0" parTransId="{4704B2E2-7FE0-4415-A274-73AFB479BF5F}" sibTransId="{949F04A3-8F1D-453C-BC16-10BE3BDE6944}"/>
    <dgm:cxn modelId="{3832F086-637D-4A88-9214-F1130EC945AC}" type="presOf" srcId="{56DC7C50-67C1-4C24-8AA4-3EEA5360AAD7}" destId="{D9BDC069-BA35-46A5-8D25-472CACF6A66C}" srcOrd="0" destOrd="0" presId="urn:microsoft.com/office/officeart/2008/layout/PictureAccentList"/>
    <dgm:cxn modelId="{0C63006B-6985-48C3-BE07-1F517044D88F}" type="presOf" srcId="{AF817AE8-6284-409F-B3AF-7A56327984AB}" destId="{94F42D16-8219-476D-B52A-39B87581BBC1}" srcOrd="0" destOrd="0" presId="urn:microsoft.com/office/officeart/2008/layout/PictureAccentList"/>
    <dgm:cxn modelId="{03BFED37-B386-46B1-85FB-76367CBF4EDC}" srcId="{02D954E0-3E5B-4290-BF7F-5F4896B3FA24}" destId="{E7AA2CF4-F09B-4F8A-BCCA-C56AA545D78F}" srcOrd="1" destOrd="0" parTransId="{57C69E1E-EDB0-4C1E-8814-32D5445E1EA5}" sibTransId="{37D4094A-3A8B-4638-8C21-398C07CAFE06}"/>
    <dgm:cxn modelId="{9BA0DFEB-C8B0-422C-AE7D-7FDCCBFB0DC2}" type="presOf" srcId="{02D954E0-3E5B-4290-BF7F-5F4896B3FA24}" destId="{D065033C-EECF-4918-BCE5-FFD67C661856}" srcOrd="0" destOrd="0" presId="urn:microsoft.com/office/officeart/2008/layout/PictureAccentList"/>
    <dgm:cxn modelId="{D0550347-81F8-424B-A781-8B3A86895F3F}" type="presParOf" srcId="{D9BDC069-BA35-46A5-8D25-472CACF6A66C}" destId="{4B15E83E-9DC0-4CBB-BBBA-CA9FC3792A94}" srcOrd="0" destOrd="0" presId="urn:microsoft.com/office/officeart/2008/layout/PictureAccentList"/>
    <dgm:cxn modelId="{1DB4F3BC-CEEC-4128-9E05-CFEA77D2354D}" type="presParOf" srcId="{4B15E83E-9DC0-4CBB-BBBA-CA9FC3792A94}" destId="{4613169F-C6D6-4D48-AB40-DA1134CBE36A}" srcOrd="0" destOrd="0" presId="urn:microsoft.com/office/officeart/2008/layout/PictureAccentList"/>
    <dgm:cxn modelId="{8BAD825F-4D3D-4B88-AA36-24ACE8BF76A3}" type="presParOf" srcId="{4613169F-C6D6-4D48-AB40-DA1134CBE36A}" destId="{D065033C-EECF-4918-BCE5-FFD67C661856}" srcOrd="0" destOrd="0" presId="urn:microsoft.com/office/officeart/2008/layout/PictureAccentList"/>
    <dgm:cxn modelId="{618A26B6-1700-438C-97E9-926CE4E42386}" type="presParOf" srcId="{4B15E83E-9DC0-4CBB-BBBA-CA9FC3792A94}" destId="{A7096EEB-3D7C-46A0-9AA9-F14A4470AAFA}" srcOrd="1" destOrd="0" presId="urn:microsoft.com/office/officeart/2008/layout/PictureAccentList"/>
    <dgm:cxn modelId="{5A2FBA50-8C2F-4DD4-B00D-7ABEC9A1D00F}" type="presParOf" srcId="{A7096EEB-3D7C-46A0-9AA9-F14A4470AAFA}" destId="{0EB7F642-9D6D-4790-AA7B-F8E3F3E3617A}" srcOrd="0" destOrd="0" presId="urn:microsoft.com/office/officeart/2008/layout/PictureAccentList"/>
    <dgm:cxn modelId="{EA80F94B-0F5A-4B2F-A8A7-57C441D74765}" type="presParOf" srcId="{0EB7F642-9D6D-4790-AA7B-F8E3F3E3617A}" destId="{9888849B-64DA-4CEF-9D22-C8E30379AAE8}" srcOrd="0" destOrd="0" presId="urn:microsoft.com/office/officeart/2008/layout/PictureAccentList"/>
    <dgm:cxn modelId="{D0A18CEA-9EDB-4471-825D-EF09643E2503}" type="presParOf" srcId="{0EB7F642-9D6D-4790-AA7B-F8E3F3E3617A}" destId="{18FBFE25-70B2-4408-8DC2-CD2C2B16D77E}" srcOrd="1" destOrd="0" presId="urn:microsoft.com/office/officeart/2008/layout/PictureAccentList"/>
    <dgm:cxn modelId="{E42B061D-0F7B-4C40-8AB6-E9E8922445CD}" type="presParOf" srcId="{A7096EEB-3D7C-46A0-9AA9-F14A4470AAFA}" destId="{E0313DC7-D0B7-4FEB-9B0C-7ADBB858C9E2}" srcOrd="1" destOrd="0" presId="urn:microsoft.com/office/officeart/2008/layout/PictureAccentList"/>
    <dgm:cxn modelId="{2A31E64F-9953-4106-846B-555851329FB3}" type="presParOf" srcId="{E0313DC7-D0B7-4FEB-9B0C-7ADBB858C9E2}" destId="{C26142D8-5883-48C4-ACD0-D52439D18D29}" srcOrd="0" destOrd="0" presId="urn:microsoft.com/office/officeart/2008/layout/PictureAccentList"/>
    <dgm:cxn modelId="{CB162792-FBCE-4FC5-8EF7-744D550A8DEF}" type="presParOf" srcId="{E0313DC7-D0B7-4FEB-9B0C-7ADBB858C9E2}" destId="{71C05022-C8CF-40F0-AB4D-6A0E1D057B28}" srcOrd="1" destOrd="0" presId="urn:microsoft.com/office/officeart/2008/layout/PictureAccentList"/>
    <dgm:cxn modelId="{78A39A3D-48FA-450B-93E6-B4E244E06FDB}" type="presParOf" srcId="{A7096EEB-3D7C-46A0-9AA9-F14A4470AAFA}" destId="{3607F3BC-17DC-46CE-808D-854691608366}" srcOrd="2" destOrd="0" presId="urn:microsoft.com/office/officeart/2008/layout/PictureAccentList"/>
    <dgm:cxn modelId="{E5D09548-04E9-4D87-969B-81F6946801FB}" type="presParOf" srcId="{3607F3BC-17DC-46CE-808D-854691608366}" destId="{AF3124CE-A743-4BBA-92CC-F9E47CF9EE95}" srcOrd="0" destOrd="0" presId="urn:microsoft.com/office/officeart/2008/layout/PictureAccentList"/>
    <dgm:cxn modelId="{9018A6D8-9E1C-4E00-B60C-BCC0DD76AB3E}" type="presParOf" srcId="{3607F3BC-17DC-46CE-808D-854691608366}" destId="{94F42D16-8219-476D-B52A-39B87581BBC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5E009E-C42E-4B96-A522-F1ACE44CBBAC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E3F3680-21D8-4E3F-AE3A-D59E09100EAF}">
      <dgm:prSet phldrT="[Текст]" custT="1"/>
      <dgm:spPr>
        <a:solidFill>
          <a:srgbClr val="669900">
            <a:alpha val="70000"/>
          </a:srgbClr>
        </a:solidFill>
        <a:ln>
          <a:solidFill>
            <a:srgbClr val="669900"/>
          </a:solidFill>
        </a:ln>
      </dgm:spPr>
      <dgm:t>
        <a:bodyPr lIns="72000"/>
        <a:lstStyle/>
        <a:p>
          <a:pPr algn="ctr"/>
          <a:r>
            <a:rPr lang="ru-RU" sz="1000" b="1" cap="none" spc="0" dirty="0" smtClean="0">
              <a:ln w="0"/>
              <a:solidFill>
                <a:schemeClr val="tx1"/>
              </a:solidFill>
              <a:effectLst/>
            </a:rPr>
            <a:t>Поставщики птицы</a:t>
          </a:r>
          <a:endParaRPr lang="ru-RU" sz="1000" b="1" cap="none" spc="0" dirty="0">
            <a:ln w="0"/>
            <a:solidFill>
              <a:schemeClr val="tx1"/>
            </a:solidFill>
            <a:effectLst/>
          </a:endParaRPr>
        </a:p>
      </dgm:t>
    </dgm:pt>
    <dgm:pt modelId="{46E3B528-A82A-44BD-ADE4-F238ED494C71}" type="parTrans" cxnId="{A9C9E202-4700-43EE-A6ED-D1A9AE254E4A}">
      <dgm:prSet/>
      <dgm:spPr/>
      <dgm:t>
        <a:bodyPr/>
        <a:lstStyle/>
        <a:p>
          <a:endParaRPr lang="ru-RU"/>
        </a:p>
      </dgm:t>
    </dgm:pt>
    <dgm:pt modelId="{AE9D9F9D-1D75-4C6F-A61C-BC2D5054A633}" type="sibTrans" cxnId="{A9C9E202-4700-43EE-A6ED-D1A9AE254E4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37E8C1D6-5ABF-451B-BD34-7E537D4B8DA6}">
      <dgm:prSet phldrT="[Текст]" custT="1"/>
      <dgm:spPr>
        <a:solidFill>
          <a:srgbClr val="FFC000">
            <a:alpha val="75000"/>
          </a:srgbClr>
        </a:solidFill>
        <a:ln>
          <a:solidFill>
            <a:srgbClr val="669900"/>
          </a:solidFill>
        </a:ln>
      </dgm:spPr>
      <dgm:t>
        <a:bodyPr lIns="144000"/>
        <a:lstStyle/>
        <a:p>
          <a:pPr algn="ctr"/>
          <a:r>
            <a:rPr lang="ru-RU" sz="1000" b="1" dirty="0" smtClean="0">
              <a:solidFill>
                <a:schemeClr val="tx1"/>
              </a:solidFill>
            </a:rPr>
            <a:t>Поставщики кормов</a:t>
          </a:r>
          <a:endParaRPr lang="ru-RU" sz="1000" b="1" dirty="0">
            <a:solidFill>
              <a:schemeClr val="tx1"/>
            </a:solidFill>
          </a:endParaRPr>
        </a:p>
      </dgm:t>
    </dgm:pt>
    <dgm:pt modelId="{0E0ED8C0-6569-4E7C-9CD1-A88BE9CDE039}" type="parTrans" cxnId="{7E43E81D-6267-484E-88A8-83875A79E2F7}">
      <dgm:prSet/>
      <dgm:spPr/>
      <dgm:t>
        <a:bodyPr/>
        <a:lstStyle/>
        <a:p>
          <a:endParaRPr lang="ru-RU"/>
        </a:p>
      </dgm:t>
    </dgm:pt>
    <dgm:pt modelId="{AD8DDD67-4F99-44E8-A9AB-069382830BAE}" type="sibTrans" cxnId="{7E43E81D-6267-484E-88A8-83875A79E2F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2914F90E-9928-4E4E-A070-DAB54515C8F2}">
      <dgm:prSet phldrT="[Текст]" custT="1"/>
      <dgm:spPr>
        <a:solidFill>
          <a:srgbClr val="669900">
            <a:alpha val="68000"/>
          </a:srgbClr>
        </a:solidFill>
        <a:ln>
          <a:solidFill>
            <a:srgbClr val="669900"/>
          </a:solidFill>
        </a:ln>
      </dgm:spPr>
      <dgm:t>
        <a:bodyPr lIns="144000"/>
        <a:lstStyle/>
        <a:p>
          <a:pPr algn="ctr"/>
          <a:r>
            <a:rPr lang="ru-RU" sz="1000" b="1" dirty="0" smtClean="0">
              <a:solidFill>
                <a:schemeClr val="tx1"/>
              </a:solidFill>
            </a:rPr>
            <a:t>Поставщики</a:t>
          </a:r>
          <a:r>
            <a:rPr lang="ru-RU" sz="600" b="1" dirty="0" smtClean="0">
              <a:solidFill>
                <a:schemeClr val="tx1"/>
              </a:solidFill>
            </a:rPr>
            <a:t> </a:t>
          </a:r>
          <a:r>
            <a:rPr lang="ru-RU" sz="900" b="1" dirty="0" err="1" smtClean="0">
              <a:solidFill>
                <a:schemeClr val="tx1"/>
              </a:solidFill>
            </a:rPr>
            <a:t>ветпрепаратов</a:t>
          </a:r>
          <a:endParaRPr lang="ru-RU" sz="900" b="1" dirty="0">
            <a:solidFill>
              <a:schemeClr val="tx1"/>
            </a:solidFill>
          </a:endParaRPr>
        </a:p>
      </dgm:t>
    </dgm:pt>
    <dgm:pt modelId="{9F0DBDB2-2BEB-47C0-90AC-801E785D36CF}" type="parTrans" cxnId="{0BD326D4-7935-4AA3-828F-9580EA7DB413}">
      <dgm:prSet/>
      <dgm:spPr/>
      <dgm:t>
        <a:bodyPr/>
        <a:lstStyle/>
        <a:p>
          <a:endParaRPr lang="ru-RU"/>
        </a:p>
      </dgm:t>
    </dgm:pt>
    <dgm:pt modelId="{FA501CEF-02A5-4C4C-9D17-CA9D56716962}" type="sibTrans" cxnId="{0BD326D4-7935-4AA3-828F-9580EA7DB413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53D35432-6ED5-4691-949A-4C5CF29E0CE9}" type="pres">
      <dgm:prSet presAssocID="{E65E009E-C42E-4B96-A522-F1ACE44CBB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433E7AA-8C41-4344-957D-F0552ED910A1}" type="pres">
      <dgm:prSet presAssocID="{E65E009E-C42E-4B96-A522-F1ACE44CBBAC}" presName="dot1" presStyleLbl="alignNode1" presStyleIdx="0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D61FAAED-A02A-4608-8A1E-0DA2D7B8DFEC}" type="pres">
      <dgm:prSet presAssocID="{E65E009E-C42E-4B96-A522-F1ACE44CBBAC}" presName="dot2" presStyleLbl="alignNode1" presStyleIdx="1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F36A56E5-9DB2-47F7-A268-CF6F787550AB}" type="pres">
      <dgm:prSet presAssocID="{E65E009E-C42E-4B96-A522-F1ACE44CBBAC}" presName="dot3" presStyleLbl="alignNode1" presStyleIdx="2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2911FCC-B0CB-465E-8201-7CC965AE4931}" type="pres">
      <dgm:prSet presAssocID="{E65E009E-C42E-4B96-A522-F1ACE44CBBAC}" presName="dot4" presStyleLbl="alignNode1" presStyleIdx="3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49B5FD07-BAE2-4A13-B5CB-1A57123A00B6}" type="pres">
      <dgm:prSet presAssocID="{E65E009E-C42E-4B96-A522-F1ACE44CBBAC}" presName="dot5" presStyleLbl="alignNode1" presStyleIdx="4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CCCC8F89-38B9-4D87-A5C6-E87C087D3B64}" type="pres">
      <dgm:prSet presAssocID="{E65E009E-C42E-4B96-A522-F1ACE44CBBAC}" presName="dotArrow1" presStyleLbl="alignNode1" presStyleIdx="5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225A846-D9DC-43FA-AFC7-99F29756F9BF}" type="pres">
      <dgm:prSet presAssocID="{E65E009E-C42E-4B96-A522-F1ACE44CBBAC}" presName="dotArrow2" presStyleLbl="alignNode1" presStyleIdx="6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E5861877-D5C5-4A8C-B702-E8D6151B4D17}" type="pres">
      <dgm:prSet presAssocID="{E65E009E-C42E-4B96-A522-F1ACE44CBBAC}" presName="dotArrow3" presStyleLbl="alignNode1" presStyleIdx="7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FD89A5C0-1EB2-4281-831A-8DCD2403FB20}" type="pres">
      <dgm:prSet presAssocID="{E65E009E-C42E-4B96-A522-F1ACE44CBBAC}" presName="dotArrow4" presStyleLbl="alignNode1" presStyleIdx="8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26E50721-8E31-4D2E-B98E-35FD65580CBB}" type="pres">
      <dgm:prSet presAssocID="{E65E009E-C42E-4B96-A522-F1ACE44CBBAC}" presName="dotArrow5" presStyleLbl="alignNode1" presStyleIdx="9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33499DB3-4C01-45EF-AC11-65C23AE6C231}" type="pres">
      <dgm:prSet presAssocID="{E65E009E-C42E-4B96-A522-F1ACE44CBBAC}" presName="dotArrow6" presStyleLbl="alignNode1" presStyleIdx="10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0F7C24B1-561E-459B-A335-EEA194A32204}" type="pres">
      <dgm:prSet presAssocID="{E65E009E-C42E-4B96-A522-F1ACE44CBBAC}" presName="dotArrow7" presStyleLbl="alignNode1" presStyleIdx="11" presStyleCnt="12"/>
      <dgm:spPr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ADBCCC4-9734-414D-BD29-DFA159943FAA}" type="pres">
      <dgm:prSet presAssocID="{7E3F3680-21D8-4E3F-AE3A-D59E09100EAF}" presName="parTx1" presStyleLbl="node1" presStyleIdx="0" presStyleCnt="3" custLinFactNeighborX="17665" custLinFactNeighborY="36059"/>
      <dgm:spPr/>
      <dgm:t>
        <a:bodyPr/>
        <a:lstStyle/>
        <a:p>
          <a:endParaRPr lang="ru-RU"/>
        </a:p>
      </dgm:t>
    </dgm:pt>
    <dgm:pt modelId="{AC162EA5-76BD-40A7-AD6F-2490B5E99ED6}" type="pres">
      <dgm:prSet presAssocID="{AE9D9F9D-1D75-4C6F-A61C-BC2D5054A633}" presName="picture1" presStyleCnt="0"/>
      <dgm:spPr/>
    </dgm:pt>
    <dgm:pt modelId="{A5F08900-9B30-404A-B8C9-602FA38F7E61}" type="pres">
      <dgm:prSet presAssocID="{AE9D9F9D-1D75-4C6F-A61C-BC2D5054A633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7322B99E-DA1D-4926-B0D9-0F67218DE7DD}" type="pres">
      <dgm:prSet presAssocID="{37E8C1D6-5ABF-451B-BD34-7E537D4B8DA6}" presName="parTx2" presStyleLbl="node1" presStyleIdx="1" presStyleCnt="3"/>
      <dgm:spPr/>
      <dgm:t>
        <a:bodyPr/>
        <a:lstStyle/>
        <a:p>
          <a:endParaRPr lang="ru-RU"/>
        </a:p>
      </dgm:t>
    </dgm:pt>
    <dgm:pt modelId="{D2559A98-8801-4D92-8E28-DD8348891D62}" type="pres">
      <dgm:prSet presAssocID="{AD8DDD67-4F99-44E8-A9AB-069382830BAE}" presName="picture2" presStyleCnt="0"/>
      <dgm:spPr/>
    </dgm:pt>
    <dgm:pt modelId="{79CFCB47-E961-4739-BE67-BCE622772385}" type="pres">
      <dgm:prSet presAssocID="{AD8DDD67-4F99-44E8-A9AB-069382830BAE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6816BE34-DAB2-4F0F-87CB-5A9285D837AD}" type="pres">
      <dgm:prSet presAssocID="{2914F90E-9928-4E4E-A070-DAB54515C8F2}" presName="parTx3" presStyleLbl="node1" presStyleIdx="2" presStyleCnt="3" custLinFactNeighborX="17290" custLinFactNeighborY="16159"/>
      <dgm:spPr/>
      <dgm:t>
        <a:bodyPr/>
        <a:lstStyle/>
        <a:p>
          <a:endParaRPr lang="ru-RU"/>
        </a:p>
      </dgm:t>
    </dgm:pt>
    <dgm:pt modelId="{57BA4421-D0DD-46AE-ADA6-D19876B58950}" type="pres">
      <dgm:prSet presAssocID="{FA501CEF-02A5-4C4C-9D17-CA9D56716962}" presName="picture3" presStyleCnt="0"/>
      <dgm:spPr/>
    </dgm:pt>
    <dgm:pt modelId="{E06E2D85-6E09-4954-8DC0-349932CC5A05}" type="pres">
      <dgm:prSet presAssocID="{FA501CEF-02A5-4C4C-9D17-CA9D56716962}" presName="imageRepeatNode" presStyleLbl="fgImgPlace1" presStyleIdx="2" presStyleCnt="3" custLinFactNeighborX="697" custLinFactNeighborY="-10263"/>
      <dgm:spPr/>
      <dgm:t>
        <a:bodyPr/>
        <a:lstStyle/>
        <a:p>
          <a:endParaRPr lang="ru-RU"/>
        </a:p>
      </dgm:t>
    </dgm:pt>
  </dgm:ptLst>
  <dgm:cxnLst>
    <dgm:cxn modelId="{A9C9E202-4700-43EE-A6ED-D1A9AE254E4A}" srcId="{E65E009E-C42E-4B96-A522-F1ACE44CBBAC}" destId="{7E3F3680-21D8-4E3F-AE3A-D59E09100EAF}" srcOrd="0" destOrd="0" parTransId="{46E3B528-A82A-44BD-ADE4-F238ED494C71}" sibTransId="{AE9D9F9D-1D75-4C6F-A61C-BC2D5054A633}"/>
    <dgm:cxn modelId="{0BD326D4-7935-4AA3-828F-9580EA7DB413}" srcId="{E65E009E-C42E-4B96-A522-F1ACE44CBBAC}" destId="{2914F90E-9928-4E4E-A070-DAB54515C8F2}" srcOrd="2" destOrd="0" parTransId="{9F0DBDB2-2BEB-47C0-90AC-801E785D36CF}" sibTransId="{FA501CEF-02A5-4C4C-9D17-CA9D56716962}"/>
    <dgm:cxn modelId="{E8603C2E-E2F3-4BD4-B55E-7EB58B81ED64}" type="presOf" srcId="{FA501CEF-02A5-4C4C-9D17-CA9D56716962}" destId="{E06E2D85-6E09-4954-8DC0-349932CC5A05}" srcOrd="0" destOrd="0" presId="urn:microsoft.com/office/officeart/2008/layout/AscendingPictureAccentProcess"/>
    <dgm:cxn modelId="{6DC91EB6-3FD8-4DE7-9B5A-F5B78FD8E752}" type="presOf" srcId="{AD8DDD67-4F99-44E8-A9AB-069382830BAE}" destId="{79CFCB47-E961-4739-BE67-BCE622772385}" srcOrd="0" destOrd="0" presId="urn:microsoft.com/office/officeart/2008/layout/AscendingPictureAccentProcess"/>
    <dgm:cxn modelId="{2320CB63-D09D-4F18-84A9-BB12AD567A05}" type="presOf" srcId="{37E8C1D6-5ABF-451B-BD34-7E537D4B8DA6}" destId="{7322B99E-DA1D-4926-B0D9-0F67218DE7DD}" srcOrd="0" destOrd="0" presId="urn:microsoft.com/office/officeart/2008/layout/AscendingPictureAccentProcess"/>
    <dgm:cxn modelId="{968B26F4-D232-4765-A928-F6E4B03D7FE0}" type="presOf" srcId="{7E3F3680-21D8-4E3F-AE3A-D59E09100EAF}" destId="{AADBCCC4-9734-414D-BD29-DFA159943FAA}" srcOrd="0" destOrd="0" presId="urn:microsoft.com/office/officeart/2008/layout/AscendingPictureAccentProcess"/>
    <dgm:cxn modelId="{B387D5EB-BDA6-4773-A9C6-37AB703C8138}" type="presOf" srcId="{AE9D9F9D-1D75-4C6F-A61C-BC2D5054A633}" destId="{A5F08900-9B30-404A-B8C9-602FA38F7E61}" srcOrd="0" destOrd="0" presId="urn:microsoft.com/office/officeart/2008/layout/AscendingPictureAccentProcess"/>
    <dgm:cxn modelId="{BE053288-7C48-4316-B2AB-6E53A5C4814F}" type="presOf" srcId="{E65E009E-C42E-4B96-A522-F1ACE44CBBAC}" destId="{53D35432-6ED5-4691-949A-4C5CF29E0CE9}" srcOrd="0" destOrd="0" presId="urn:microsoft.com/office/officeart/2008/layout/AscendingPictureAccentProcess"/>
    <dgm:cxn modelId="{7E43E81D-6267-484E-88A8-83875A79E2F7}" srcId="{E65E009E-C42E-4B96-A522-F1ACE44CBBAC}" destId="{37E8C1D6-5ABF-451B-BD34-7E537D4B8DA6}" srcOrd="1" destOrd="0" parTransId="{0E0ED8C0-6569-4E7C-9CD1-A88BE9CDE039}" sibTransId="{AD8DDD67-4F99-44E8-A9AB-069382830BAE}"/>
    <dgm:cxn modelId="{6659732A-2858-4FFE-92D0-1565FC5787E5}" type="presOf" srcId="{2914F90E-9928-4E4E-A070-DAB54515C8F2}" destId="{6816BE34-DAB2-4F0F-87CB-5A9285D837AD}" srcOrd="0" destOrd="0" presId="urn:microsoft.com/office/officeart/2008/layout/AscendingPictureAccentProcess"/>
    <dgm:cxn modelId="{8AD19F18-7E08-42D1-AF74-D9BCFC4CD0A5}" type="presParOf" srcId="{53D35432-6ED5-4691-949A-4C5CF29E0CE9}" destId="{D433E7AA-8C41-4344-957D-F0552ED910A1}" srcOrd="0" destOrd="0" presId="urn:microsoft.com/office/officeart/2008/layout/AscendingPictureAccentProcess"/>
    <dgm:cxn modelId="{474C82D8-D022-4983-9B46-574496545092}" type="presParOf" srcId="{53D35432-6ED5-4691-949A-4C5CF29E0CE9}" destId="{D61FAAED-A02A-4608-8A1E-0DA2D7B8DFEC}" srcOrd="1" destOrd="0" presId="urn:microsoft.com/office/officeart/2008/layout/AscendingPictureAccentProcess"/>
    <dgm:cxn modelId="{9467262B-3817-4727-A1F8-F87A3E91ADE8}" type="presParOf" srcId="{53D35432-6ED5-4691-949A-4C5CF29E0CE9}" destId="{F36A56E5-9DB2-47F7-A268-CF6F787550AB}" srcOrd="2" destOrd="0" presId="urn:microsoft.com/office/officeart/2008/layout/AscendingPictureAccentProcess"/>
    <dgm:cxn modelId="{F575FC9B-C9EA-4F52-AAB6-51234D9281CF}" type="presParOf" srcId="{53D35432-6ED5-4691-949A-4C5CF29E0CE9}" destId="{A2911FCC-B0CB-465E-8201-7CC965AE4931}" srcOrd="3" destOrd="0" presId="urn:microsoft.com/office/officeart/2008/layout/AscendingPictureAccentProcess"/>
    <dgm:cxn modelId="{724D694A-B1FA-4782-936B-C07F2135601F}" type="presParOf" srcId="{53D35432-6ED5-4691-949A-4C5CF29E0CE9}" destId="{49B5FD07-BAE2-4A13-B5CB-1A57123A00B6}" srcOrd="4" destOrd="0" presId="urn:microsoft.com/office/officeart/2008/layout/AscendingPictureAccentProcess"/>
    <dgm:cxn modelId="{DA73C711-26DB-4333-A0C7-531227A442D7}" type="presParOf" srcId="{53D35432-6ED5-4691-949A-4C5CF29E0CE9}" destId="{CCCC8F89-38B9-4D87-A5C6-E87C087D3B64}" srcOrd="5" destOrd="0" presId="urn:microsoft.com/office/officeart/2008/layout/AscendingPictureAccentProcess"/>
    <dgm:cxn modelId="{DA425734-4B6C-491E-81F2-A7BC834CC9F1}" type="presParOf" srcId="{53D35432-6ED5-4691-949A-4C5CF29E0CE9}" destId="{A225A846-D9DC-43FA-AFC7-99F29756F9BF}" srcOrd="6" destOrd="0" presId="urn:microsoft.com/office/officeart/2008/layout/AscendingPictureAccentProcess"/>
    <dgm:cxn modelId="{FCA20335-EA84-4D51-935E-94352F1DAD3B}" type="presParOf" srcId="{53D35432-6ED5-4691-949A-4C5CF29E0CE9}" destId="{E5861877-D5C5-4A8C-B702-E8D6151B4D17}" srcOrd="7" destOrd="0" presId="urn:microsoft.com/office/officeart/2008/layout/AscendingPictureAccentProcess"/>
    <dgm:cxn modelId="{B9F074A7-166E-4B64-8339-A1F3FB286C00}" type="presParOf" srcId="{53D35432-6ED5-4691-949A-4C5CF29E0CE9}" destId="{FD89A5C0-1EB2-4281-831A-8DCD2403FB20}" srcOrd="8" destOrd="0" presId="urn:microsoft.com/office/officeart/2008/layout/AscendingPictureAccentProcess"/>
    <dgm:cxn modelId="{C6951B8F-11BE-4257-AD0F-E3519FEFC3D3}" type="presParOf" srcId="{53D35432-6ED5-4691-949A-4C5CF29E0CE9}" destId="{26E50721-8E31-4D2E-B98E-35FD65580CBB}" srcOrd="9" destOrd="0" presId="urn:microsoft.com/office/officeart/2008/layout/AscendingPictureAccentProcess"/>
    <dgm:cxn modelId="{0C9861E0-1368-474F-94C3-80EB33212B77}" type="presParOf" srcId="{53D35432-6ED5-4691-949A-4C5CF29E0CE9}" destId="{33499DB3-4C01-45EF-AC11-65C23AE6C231}" srcOrd="10" destOrd="0" presId="urn:microsoft.com/office/officeart/2008/layout/AscendingPictureAccentProcess"/>
    <dgm:cxn modelId="{DE592878-7CEE-4F7B-BB59-699707EAD9AA}" type="presParOf" srcId="{53D35432-6ED5-4691-949A-4C5CF29E0CE9}" destId="{0F7C24B1-561E-459B-A335-EEA194A32204}" srcOrd="11" destOrd="0" presId="urn:microsoft.com/office/officeart/2008/layout/AscendingPictureAccentProcess"/>
    <dgm:cxn modelId="{BD19AB5D-D1A0-40BD-B89C-B544214D41D9}" type="presParOf" srcId="{53D35432-6ED5-4691-949A-4C5CF29E0CE9}" destId="{AADBCCC4-9734-414D-BD29-DFA159943FAA}" srcOrd="12" destOrd="0" presId="urn:microsoft.com/office/officeart/2008/layout/AscendingPictureAccentProcess"/>
    <dgm:cxn modelId="{ABC99DAB-6A1D-446C-BC12-5B4961387026}" type="presParOf" srcId="{53D35432-6ED5-4691-949A-4C5CF29E0CE9}" destId="{AC162EA5-76BD-40A7-AD6F-2490B5E99ED6}" srcOrd="13" destOrd="0" presId="urn:microsoft.com/office/officeart/2008/layout/AscendingPictureAccentProcess"/>
    <dgm:cxn modelId="{0758961D-467A-4D88-BB7F-2FBDA9A1B766}" type="presParOf" srcId="{AC162EA5-76BD-40A7-AD6F-2490B5E99ED6}" destId="{A5F08900-9B30-404A-B8C9-602FA38F7E61}" srcOrd="0" destOrd="0" presId="urn:microsoft.com/office/officeart/2008/layout/AscendingPictureAccentProcess"/>
    <dgm:cxn modelId="{3AEAB791-AD7A-45B4-8A75-B9DEC1295AC4}" type="presParOf" srcId="{53D35432-6ED5-4691-949A-4C5CF29E0CE9}" destId="{7322B99E-DA1D-4926-B0D9-0F67218DE7DD}" srcOrd="14" destOrd="0" presId="urn:microsoft.com/office/officeart/2008/layout/AscendingPictureAccentProcess"/>
    <dgm:cxn modelId="{8F582840-5CFF-4684-BB8B-1C80942F66C6}" type="presParOf" srcId="{53D35432-6ED5-4691-949A-4C5CF29E0CE9}" destId="{D2559A98-8801-4D92-8E28-DD8348891D62}" srcOrd="15" destOrd="0" presId="urn:microsoft.com/office/officeart/2008/layout/AscendingPictureAccentProcess"/>
    <dgm:cxn modelId="{8ADA101C-4D1C-4F2B-888B-22909660CE4F}" type="presParOf" srcId="{D2559A98-8801-4D92-8E28-DD8348891D62}" destId="{79CFCB47-E961-4739-BE67-BCE622772385}" srcOrd="0" destOrd="0" presId="urn:microsoft.com/office/officeart/2008/layout/AscendingPictureAccentProcess"/>
    <dgm:cxn modelId="{5DE03856-AAE2-4F0A-BFA1-DC6012664F3D}" type="presParOf" srcId="{53D35432-6ED5-4691-949A-4C5CF29E0CE9}" destId="{6816BE34-DAB2-4F0F-87CB-5A9285D837AD}" srcOrd="16" destOrd="0" presId="urn:microsoft.com/office/officeart/2008/layout/AscendingPictureAccentProcess"/>
    <dgm:cxn modelId="{5A088078-52F5-499D-97BC-7A2AB77E1E7D}" type="presParOf" srcId="{53D35432-6ED5-4691-949A-4C5CF29E0CE9}" destId="{57BA4421-D0DD-46AE-ADA6-D19876B58950}" srcOrd="17" destOrd="0" presId="urn:microsoft.com/office/officeart/2008/layout/AscendingPictureAccentProcess"/>
    <dgm:cxn modelId="{7DE0822A-B23C-4A14-B981-307D08AE7E17}" type="presParOf" srcId="{57BA4421-D0DD-46AE-ADA6-D19876B58950}" destId="{E06E2D85-6E09-4954-8DC0-349932CC5A0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B242C2-F5AB-4ADF-83A9-A21F1DB03D5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84FC679-39AF-45D8-A85A-3B8F4794D1EF}">
      <dgm:prSet phldrT="[Текст]" custT="1"/>
      <dgm:spPr>
        <a:solidFill>
          <a:srgbClr val="669900">
            <a:alpha val="73000"/>
          </a:srgbClr>
        </a:solidFill>
        <a:ln w="47625">
          <a:solidFill>
            <a:srgbClr val="FFC000">
              <a:alpha val="78000"/>
            </a:srgbClr>
          </a:solidFill>
        </a:ln>
      </dgm:spPr>
      <dgm:t>
        <a:bodyPr/>
        <a:lstStyle/>
        <a:p>
          <a:r>
            <a:rPr lang="ru-RU" sz="1200" b="1" cap="none" spc="0" dirty="0" smtClean="0">
              <a:ln w="0"/>
              <a:solidFill>
                <a:schemeClr val="tx1"/>
              </a:solidFill>
              <a:effectLst/>
            </a:rPr>
            <a:t>Общее собрание </a:t>
          </a:r>
          <a:endParaRPr lang="ru-RU" sz="1200" b="1" cap="none" spc="0" dirty="0">
            <a:ln w="0"/>
            <a:solidFill>
              <a:schemeClr val="tx1"/>
            </a:solidFill>
            <a:effectLst/>
          </a:endParaRPr>
        </a:p>
      </dgm:t>
    </dgm:pt>
    <dgm:pt modelId="{C2C88E70-4EA6-4573-9921-3DE250133E01}" type="parTrans" cxnId="{A784ED25-2727-4433-8CBA-25FEB6CE3BFA}">
      <dgm:prSet/>
      <dgm:spPr/>
      <dgm:t>
        <a:bodyPr/>
        <a:lstStyle/>
        <a:p>
          <a:endParaRPr lang="ru-RU" sz="1050"/>
        </a:p>
      </dgm:t>
    </dgm:pt>
    <dgm:pt modelId="{98695DA7-5DF3-4CA1-9054-EABE4C4EBB97}" type="sibTrans" cxnId="{A784ED25-2727-4433-8CBA-25FEB6CE3BFA}">
      <dgm:prSet/>
      <dgm:spPr/>
      <dgm:t>
        <a:bodyPr/>
        <a:lstStyle/>
        <a:p>
          <a:endParaRPr lang="ru-RU" sz="1050"/>
        </a:p>
      </dgm:t>
    </dgm:pt>
    <dgm:pt modelId="{9B0E8580-51F7-4DEC-BD34-C3E1A0A6E5EA}">
      <dgm:prSet phldrT="[Текст]" custT="1"/>
      <dgm:spPr>
        <a:solidFill>
          <a:srgbClr val="FFC000">
            <a:alpha val="95000"/>
          </a:srgbClr>
        </a:solidFill>
        <a:ln w="47625">
          <a:solidFill>
            <a:srgbClr val="FFC000">
              <a:alpha val="72000"/>
            </a:srgbClr>
          </a:solidFill>
        </a:ln>
      </dgm:spPr>
      <dgm:t>
        <a:bodyPr/>
        <a:lstStyle/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Правление и/или Председатель 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(членов кооператива менее </a:t>
          </a:r>
        </a:p>
        <a:p>
          <a:pPr algn="ctr"/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25 человек) 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EE9C061-66A7-4368-AC05-0309C6E156EB}" type="parTrans" cxnId="{0BEEEAA6-9DE0-4889-9F88-81E68C250DCF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 sz="1050"/>
        </a:p>
      </dgm:t>
    </dgm:pt>
    <dgm:pt modelId="{C887FA63-2723-4A44-B520-03AC06F73330}" type="sibTrans" cxnId="{0BEEEAA6-9DE0-4889-9F88-81E68C250DCF}">
      <dgm:prSet/>
      <dgm:spPr/>
      <dgm:t>
        <a:bodyPr/>
        <a:lstStyle/>
        <a:p>
          <a:endParaRPr lang="ru-RU" sz="1050"/>
        </a:p>
      </dgm:t>
    </dgm:pt>
    <dgm:pt modelId="{9CAFBB6F-3E60-4968-8495-9CE691D1D3DD}">
      <dgm:prSet phldrT="[Текст]" custT="1"/>
      <dgm:spPr>
        <a:solidFill>
          <a:srgbClr val="669900">
            <a:alpha val="88000"/>
          </a:srgbClr>
        </a:solidFill>
        <a:ln w="47625">
          <a:solidFill>
            <a:srgbClr val="FFC000">
              <a:alpha val="59000"/>
            </a:srgb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Наблюдательный совет</a:t>
          </a:r>
          <a:r>
            <a:rPr lang="ru-RU" sz="1050" b="1" dirty="0" smtClean="0">
              <a:solidFill>
                <a:srgbClr val="000099"/>
              </a:solidFill>
            </a:rPr>
            <a:t>	</a:t>
          </a:r>
          <a:endParaRPr lang="ru-RU" sz="1050" b="1" dirty="0">
            <a:solidFill>
              <a:srgbClr val="000099"/>
            </a:solidFill>
          </a:endParaRPr>
        </a:p>
      </dgm:t>
    </dgm:pt>
    <dgm:pt modelId="{313E4118-2EF3-4E0D-93C2-D389CEBE5014}" type="parTrans" cxnId="{EBFC65F9-E602-45B8-88A4-16C04F5A1073}">
      <dgm:prSet/>
      <dgm:spPr>
        <a:ln w="47625">
          <a:solidFill>
            <a:srgbClr val="FFC000"/>
          </a:solidFill>
        </a:ln>
      </dgm:spPr>
      <dgm:t>
        <a:bodyPr/>
        <a:lstStyle/>
        <a:p>
          <a:endParaRPr lang="ru-RU" sz="1050"/>
        </a:p>
      </dgm:t>
    </dgm:pt>
    <dgm:pt modelId="{FC7A22AB-2595-401E-8F96-E602EBF64591}" type="sibTrans" cxnId="{EBFC65F9-E602-45B8-88A4-16C04F5A1073}">
      <dgm:prSet/>
      <dgm:spPr/>
      <dgm:t>
        <a:bodyPr/>
        <a:lstStyle/>
        <a:p>
          <a:endParaRPr lang="ru-RU" sz="1050"/>
        </a:p>
      </dgm:t>
    </dgm:pt>
    <dgm:pt modelId="{6F69B716-2AA8-4805-96C9-774F47E6621E}" type="pres">
      <dgm:prSet presAssocID="{D2B242C2-F5AB-4ADF-83A9-A21F1DB03D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C3E6DF-12D9-4238-980A-CBB269889D70}" type="pres">
      <dgm:prSet presAssocID="{C84FC679-39AF-45D8-A85A-3B8F4794D1EF}" presName="root" presStyleCnt="0"/>
      <dgm:spPr/>
    </dgm:pt>
    <dgm:pt modelId="{9F5655FF-0CB4-4808-9CCC-B8F5CDF2CDAC}" type="pres">
      <dgm:prSet presAssocID="{C84FC679-39AF-45D8-A85A-3B8F4794D1EF}" presName="rootComposite" presStyleCnt="0"/>
      <dgm:spPr/>
    </dgm:pt>
    <dgm:pt modelId="{4C6A9E93-27E6-4C97-BAC6-E377373EE753}" type="pres">
      <dgm:prSet presAssocID="{C84FC679-39AF-45D8-A85A-3B8F4794D1EF}" presName="rootText" presStyleLbl="node1" presStyleIdx="0" presStyleCnt="1" custScaleX="133544" custLinFactNeighborX="828" custLinFactNeighborY="5066"/>
      <dgm:spPr/>
      <dgm:t>
        <a:bodyPr/>
        <a:lstStyle/>
        <a:p>
          <a:endParaRPr lang="ru-RU"/>
        </a:p>
      </dgm:t>
    </dgm:pt>
    <dgm:pt modelId="{D37B623D-267B-4C87-A474-382C5444A50B}" type="pres">
      <dgm:prSet presAssocID="{C84FC679-39AF-45D8-A85A-3B8F4794D1EF}" presName="rootConnector" presStyleLbl="node1" presStyleIdx="0" presStyleCnt="1"/>
      <dgm:spPr/>
      <dgm:t>
        <a:bodyPr/>
        <a:lstStyle/>
        <a:p>
          <a:endParaRPr lang="ru-RU"/>
        </a:p>
      </dgm:t>
    </dgm:pt>
    <dgm:pt modelId="{AEEB8416-39E6-4A8E-8968-247C52D67AF7}" type="pres">
      <dgm:prSet presAssocID="{C84FC679-39AF-45D8-A85A-3B8F4794D1EF}" presName="childShape" presStyleCnt="0"/>
      <dgm:spPr/>
    </dgm:pt>
    <dgm:pt modelId="{6650675B-4E42-4315-85C6-5C3005A9B4ED}" type="pres">
      <dgm:prSet presAssocID="{1EE9C061-66A7-4368-AC05-0309C6E156E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119E4D3F-4CEC-4B47-9874-334287AADD90}" type="pres">
      <dgm:prSet presAssocID="{9B0E8580-51F7-4DEC-BD34-C3E1A0A6E5EA}" presName="childText" presStyleLbl="bgAcc1" presStyleIdx="0" presStyleCnt="2" custScaleX="241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C0EB7C-EAA8-49FE-8B82-E35A44C455EA}" type="pres">
      <dgm:prSet presAssocID="{313E4118-2EF3-4E0D-93C2-D389CEBE5014}" presName="Name13" presStyleLbl="parChTrans1D2" presStyleIdx="1" presStyleCnt="2"/>
      <dgm:spPr/>
      <dgm:t>
        <a:bodyPr/>
        <a:lstStyle/>
        <a:p>
          <a:endParaRPr lang="ru-RU"/>
        </a:p>
      </dgm:t>
    </dgm:pt>
    <dgm:pt modelId="{3334E208-E943-406F-853A-7B5D6988390C}" type="pres">
      <dgm:prSet presAssocID="{9CAFBB6F-3E60-4968-8495-9CE691D1D3DD}" presName="childText" presStyleLbl="bgAcc1" presStyleIdx="1" presStyleCnt="2" custScaleX="239921" custScaleY="43094" custLinFactNeighborX="-1252" custLinFactNeighborY="-3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ECB98F-9B8A-4E1A-B786-1A23D10CE1E1}" type="presOf" srcId="{9B0E8580-51F7-4DEC-BD34-C3E1A0A6E5EA}" destId="{119E4D3F-4CEC-4B47-9874-334287AADD90}" srcOrd="0" destOrd="0" presId="urn:microsoft.com/office/officeart/2005/8/layout/hierarchy3"/>
    <dgm:cxn modelId="{A784ED25-2727-4433-8CBA-25FEB6CE3BFA}" srcId="{D2B242C2-F5AB-4ADF-83A9-A21F1DB03D5D}" destId="{C84FC679-39AF-45D8-A85A-3B8F4794D1EF}" srcOrd="0" destOrd="0" parTransId="{C2C88E70-4EA6-4573-9921-3DE250133E01}" sibTransId="{98695DA7-5DF3-4CA1-9054-EABE4C4EBB97}"/>
    <dgm:cxn modelId="{DCC3BCA6-F99C-42E8-9535-71577100772A}" type="presOf" srcId="{9CAFBB6F-3E60-4968-8495-9CE691D1D3DD}" destId="{3334E208-E943-406F-853A-7B5D6988390C}" srcOrd="0" destOrd="0" presId="urn:microsoft.com/office/officeart/2005/8/layout/hierarchy3"/>
    <dgm:cxn modelId="{EBFC65F9-E602-45B8-88A4-16C04F5A1073}" srcId="{C84FC679-39AF-45D8-A85A-3B8F4794D1EF}" destId="{9CAFBB6F-3E60-4968-8495-9CE691D1D3DD}" srcOrd="1" destOrd="0" parTransId="{313E4118-2EF3-4E0D-93C2-D389CEBE5014}" sibTransId="{FC7A22AB-2595-401E-8F96-E602EBF64591}"/>
    <dgm:cxn modelId="{656DFD91-D624-4DC3-ABEF-DD7DA323E909}" type="presOf" srcId="{1EE9C061-66A7-4368-AC05-0309C6E156EB}" destId="{6650675B-4E42-4315-85C6-5C3005A9B4ED}" srcOrd="0" destOrd="0" presId="urn:microsoft.com/office/officeart/2005/8/layout/hierarchy3"/>
    <dgm:cxn modelId="{8315453E-501E-4825-AEBB-3569451A6870}" type="presOf" srcId="{D2B242C2-F5AB-4ADF-83A9-A21F1DB03D5D}" destId="{6F69B716-2AA8-4805-96C9-774F47E6621E}" srcOrd="0" destOrd="0" presId="urn:microsoft.com/office/officeart/2005/8/layout/hierarchy3"/>
    <dgm:cxn modelId="{D57ECB71-1118-48EE-8474-FBA234341358}" type="presOf" srcId="{C84FC679-39AF-45D8-A85A-3B8F4794D1EF}" destId="{4C6A9E93-27E6-4C97-BAC6-E377373EE753}" srcOrd="0" destOrd="0" presId="urn:microsoft.com/office/officeart/2005/8/layout/hierarchy3"/>
    <dgm:cxn modelId="{AA0C09ED-2EB1-4C5A-B347-55DDBCCD0D5A}" type="presOf" srcId="{C84FC679-39AF-45D8-A85A-3B8F4794D1EF}" destId="{D37B623D-267B-4C87-A474-382C5444A50B}" srcOrd="1" destOrd="0" presId="urn:microsoft.com/office/officeart/2005/8/layout/hierarchy3"/>
    <dgm:cxn modelId="{0BEEEAA6-9DE0-4889-9F88-81E68C250DCF}" srcId="{C84FC679-39AF-45D8-A85A-3B8F4794D1EF}" destId="{9B0E8580-51F7-4DEC-BD34-C3E1A0A6E5EA}" srcOrd="0" destOrd="0" parTransId="{1EE9C061-66A7-4368-AC05-0309C6E156EB}" sibTransId="{C887FA63-2723-4A44-B520-03AC06F73330}"/>
    <dgm:cxn modelId="{1A55D2C6-D6C6-4CF1-8964-72889D9AD30D}" type="presOf" srcId="{313E4118-2EF3-4E0D-93C2-D389CEBE5014}" destId="{D4C0EB7C-EAA8-49FE-8B82-E35A44C455EA}" srcOrd="0" destOrd="0" presId="urn:microsoft.com/office/officeart/2005/8/layout/hierarchy3"/>
    <dgm:cxn modelId="{8FA03484-16BE-41D8-BEC9-C2B9BBDC76EC}" type="presParOf" srcId="{6F69B716-2AA8-4805-96C9-774F47E6621E}" destId="{E5C3E6DF-12D9-4238-980A-CBB269889D70}" srcOrd="0" destOrd="0" presId="urn:microsoft.com/office/officeart/2005/8/layout/hierarchy3"/>
    <dgm:cxn modelId="{00BBE0C4-8EBE-4AD4-A98C-C41E33C792C3}" type="presParOf" srcId="{E5C3E6DF-12D9-4238-980A-CBB269889D70}" destId="{9F5655FF-0CB4-4808-9CCC-B8F5CDF2CDAC}" srcOrd="0" destOrd="0" presId="urn:microsoft.com/office/officeart/2005/8/layout/hierarchy3"/>
    <dgm:cxn modelId="{5EB1207D-46AE-4044-852A-75AC1C55FEBA}" type="presParOf" srcId="{9F5655FF-0CB4-4808-9CCC-B8F5CDF2CDAC}" destId="{4C6A9E93-27E6-4C97-BAC6-E377373EE753}" srcOrd="0" destOrd="0" presId="urn:microsoft.com/office/officeart/2005/8/layout/hierarchy3"/>
    <dgm:cxn modelId="{2C5F9B5A-8260-4C99-A8E5-393979FA4127}" type="presParOf" srcId="{9F5655FF-0CB4-4808-9CCC-B8F5CDF2CDAC}" destId="{D37B623D-267B-4C87-A474-382C5444A50B}" srcOrd="1" destOrd="0" presId="urn:microsoft.com/office/officeart/2005/8/layout/hierarchy3"/>
    <dgm:cxn modelId="{2CA35762-C214-4B11-8879-3EB0DB0DA39B}" type="presParOf" srcId="{E5C3E6DF-12D9-4238-980A-CBB269889D70}" destId="{AEEB8416-39E6-4A8E-8968-247C52D67AF7}" srcOrd="1" destOrd="0" presId="urn:microsoft.com/office/officeart/2005/8/layout/hierarchy3"/>
    <dgm:cxn modelId="{39F14936-4240-433D-AB44-4F560CB46D52}" type="presParOf" srcId="{AEEB8416-39E6-4A8E-8968-247C52D67AF7}" destId="{6650675B-4E42-4315-85C6-5C3005A9B4ED}" srcOrd="0" destOrd="0" presId="urn:microsoft.com/office/officeart/2005/8/layout/hierarchy3"/>
    <dgm:cxn modelId="{A1E80B59-4F98-4121-9D74-59EDA29684F7}" type="presParOf" srcId="{AEEB8416-39E6-4A8E-8968-247C52D67AF7}" destId="{119E4D3F-4CEC-4B47-9874-334287AADD90}" srcOrd="1" destOrd="0" presId="urn:microsoft.com/office/officeart/2005/8/layout/hierarchy3"/>
    <dgm:cxn modelId="{B8006576-D661-4F6D-A79E-912E6A785346}" type="presParOf" srcId="{AEEB8416-39E6-4A8E-8968-247C52D67AF7}" destId="{D4C0EB7C-EAA8-49FE-8B82-E35A44C455EA}" srcOrd="2" destOrd="0" presId="urn:microsoft.com/office/officeart/2005/8/layout/hierarchy3"/>
    <dgm:cxn modelId="{6EECBFE0-8730-4F6E-A7F1-3651F38B6DD1}" type="presParOf" srcId="{AEEB8416-39E6-4A8E-8968-247C52D67AF7}" destId="{3334E208-E943-406F-853A-7B5D6988390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E22AED-26B4-480B-B2C6-419746D633C9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41439CE-10CD-41C1-9CFC-DF3D066F268C}">
      <dgm:prSet phldrT="[Текст]" custT="1"/>
      <dgm:spPr>
        <a:solidFill>
          <a:srgbClr val="FFC000">
            <a:alpha val="82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Паевой фонд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9B43B10F-ACD0-43E9-8E5B-265F7B7EA064}" type="parTrans" cxnId="{BC4E5574-FC4E-4A7B-8C1F-1824B343D875}">
      <dgm:prSet/>
      <dgm:spPr/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A5AD0035-CFF7-4532-8083-ABCFAA5E7973}" type="sibTrans" cxnId="{BC4E5574-FC4E-4A7B-8C1F-1824B343D875}">
      <dgm:prSet/>
      <dgm:spPr>
        <a:solidFill>
          <a:srgbClr val="669900"/>
        </a:solidFill>
      </dgm:spPr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7BD9E0FB-D678-44BB-B25C-9A5A9820849D}">
      <dgm:prSet phldrT="[Текст]" custT="1"/>
      <dgm:spPr>
        <a:solidFill>
          <a:srgbClr val="7DA82B">
            <a:alpha val="67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Резервный фонд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B8AC456C-4C23-41E7-A554-22F22D8259BF}" type="parTrans" cxnId="{6E738742-DEF5-47DB-B8E5-EEA111499E01}">
      <dgm:prSet/>
      <dgm:spPr/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D57923CC-0F2E-4F1F-9449-99D2A8A68293}" type="sibTrans" cxnId="{6E738742-DEF5-47DB-B8E5-EEA111499E01}">
      <dgm:prSet/>
      <dgm:spPr>
        <a:solidFill>
          <a:srgbClr val="669900"/>
        </a:solidFill>
      </dgm:spPr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3CD6E29F-5D3E-479F-8D5F-0A5488AA73BB}">
      <dgm:prSet phldrT="[Текст]" custT="1"/>
      <dgm:spPr>
        <a:solidFill>
          <a:srgbClr val="FFC000">
            <a:alpha val="70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Фонд финансовой взаимопомощи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E5A480A9-320A-4DD8-B530-F01A66B48CC5}" type="parTrans" cxnId="{C01A706B-EDDA-4399-96A9-A25D518E07A5}">
      <dgm:prSet/>
      <dgm:spPr/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FCF45456-9375-42E3-834E-18BE52F94F30}" type="sibTrans" cxnId="{C01A706B-EDDA-4399-96A9-A25D518E07A5}">
      <dgm:prSet/>
      <dgm:spPr>
        <a:solidFill>
          <a:srgbClr val="669900"/>
        </a:solidFill>
      </dgm:spPr>
      <dgm:t>
        <a:bodyPr/>
        <a:lstStyle/>
        <a:p>
          <a:endParaRPr lang="ru-RU" b="1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gm:t>
    </dgm:pt>
    <dgm:pt modelId="{818C2F24-307B-4DE7-AD55-B97AA0D12345}">
      <dgm:prSet phldrT="[Текст]" custT="1"/>
      <dgm:spPr>
        <a:solidFill>
          <a:srgbClr val="7DA82B">
            <a:alpha val="82000"/>
          </a:srgbClr>
        </a:solidFill>
        <a:ln w="44450">
          <a:solidFill>
            <a:srgbClr val="669900"/>
          </a:solidFill>
        </a:ln>
      </dgm:spPr>
      <dgm:t>
        <a:bodyPr/>
        <a:lstStyle/>
        <a:p>
          <a:r>
            <a:rPr lang="ru-RU" sz="800" b="1" cap="none" spc="0" dirty="0" smtClean="0">
              <a:ln w="0"/>
              <a:solidFill>
                <a:schemeClr val="tx1"/>
              </a:solidFill>
              <a:effectLst/>
            </a:rPr>
            <a:t>Другие фонды</a:t>
          </a:r>
          <a:endParaRPr lang="ru-RU" sz="800" b="1" cap="none" spc="0" dirty="0">
            <a:ln w="0"/>
            <a:solidFill>
              <a:schemeClr val="tx1"/>
            </a:solidFill>
            <a:effectLst/>
          </a:endParaRPr>
        </a:p>
      </dgm:t>
    </dgm:pt>
    <dgm:pt modelId="{C2F6D957-04EE-4B8C-889B-C71F136C1407}" type="parTrans" cxnId="{06D56A2E-D826-413B-A166-8A51C3808677}">
      <dgm:prSet/>
      <dgm:spPr/>
      <dgm:t>
        <a:bodyPr/>
        <a:lstStyle/>
        <a:p>
          <a:endParaRPr lang="ru-RU"/>
        </a:p>
      </dgm:t>
    </dgm:pt>
    <dgm:pt modelId="{C069BB29-3AF6-4530-A857-0CF2DA9AED4A}" type="sibTrans" cxnId="{06D56A2E-D826-413B-A166-8A51C3808677}">
      <dgm:prSet/>
      <dgm:spPr/>
      <dgm:t>
        <a:bodyPr/>
        <a:lstStyle/>
        <a:p>
          <a:endParaRPr lang="ru-RU"/>
        </a:p>
      </dgm:t>
    </dgm:pt>
    <dgm:pt modelId="{A8442E22-558E-4FDB-9412-62E6D3636BD1}" type="pres">
      <dgm:prSet presAssocID="{22E22AED-26B4-480B-B2C6-419746D633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D96D31-C5C5-4339-92DE-46917C7B6881}" type="pres">
      <dgm:prSet presAssocID="{B41439CE-10CD-41C1-9CFC-DF3D066F26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7D4A9-D5D4-4D2F-8614-A4B911A13057}" type="pres">
      <dgm:prSet presAssocID="{A5AD0035-CFF7-4532-8083-ABCFAA5E797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81873AC-0FFB-4FB7-AF73-4F76E11BDAAF}" type="pres">
      <dgm:prSet presAssocID="{A5AD0035-CFF7-4532-8083-ABCFAA5E7973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6ED63BC-5BDE-4DCD-A37B-ED52DC4A66FA}" type="pres">
      <dgm:prSet presAssocID="{7BD9E0FB-D678-44BB-B25C-9A5A9820849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09C0B-CBE4-4D0C-B71F-A72022F691DC}" type="pres">
      <dgm:prSet presAssocID="{D57923CC-0F2E-4F1F-9449-99D2A8A6829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6EF2EBAD-BF39-43D7-BF79-E9FB15C0C25F}" type="pres">
      <dgm:prSet presAssocID="{D57923CC-0F2E-4F1F-9449-99D2A8A6829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CDB318B-5925-4845-A37D-A030F117025E}" type="pres">
      <dgm:prSet presAssocID="{3CD6E29F-5D3E-479F-8D5F-0A5488AA73B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F74ED0-45B9-474B-BF2D-15D96156EF16}" type="pres">
      <dgm:prSet presAssocID="{FCF45456-9375-42E3-834E-18BE52F94F30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B65F9B3-6EE7-45F6-8121-249116EE8AC1}" type="pres">
      <dgm:prSet presAssocID="{FCF45456-9375-42E3-834E-18BE52F94F30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2BEDC613-6169-4B45-A45D-2DB181D894CF}" type="pres">
      <dgm:prSet presAssocID="{818C2F24-307B-4DE7-AD55-B97AA0D123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4E5574-FC4E-4A7B-8C1F-1824B343D875}" srcId="{22E22AED-26B4-480B-B2C6-419746D633C9}" destId="{B41439CE-10CD-41C1-9CFC-DF3D066F268C}" srcOrd="0" destOrd="0" parTransId="{9B43B10F-ACD0-43E9-8E5B-265F7B7EA064}" sibTransId="{A5AD0035-CFF7-4532-8083-ABCFAA5E7973}"/>
    <dgm:cxn modelId="{FFE148DB-46DF-4D18-BB51-4C5EF8D74A7F}" type="presOf" srcId="{D57923CC-0F2E-4F1F-9449-99D2A8A68293}" destId="{6EF2EBAD-BF39-43D7-BF79-E9FB15C0C25F}" srcOrd="1" destOrd="0" presId="urn:microsoft.com/office/officeart/2005/8/layout/process1"/>
    <dgm:cxn modelId="{2E1A2E6D-46C3-4CA3-8722-E959060FBFEA}" type="presOf" srcId="{3CD6E29F-5D3E-479F-8D5F-0A5488AA73BB}" destId="{2CDB318B-5925-4845-A37D-A030F117025E}" srcOrd="0" destOrd="0" presId="urn:microsoft.com/office/officeart/2005/8/layout/process1"/>
    <dgm:cxn modelId="{C01A706B-EDDA-4399-96A9-A25D518E07A5}" srcId="{22E22AED-26B4-480B-B2C6-419746D633C9}" destId="{3CD6E29F-5D3E-479F-8D5F-0A5488AA73BB}" srcOrd="2" destOrd="0" parTransId="{E5A480A9-320A-4DD8-B530-F01A66B48CC5}" sibTransId="{FCF45456-9375-42E3-834E-18BE52F94F30}"/>
    <dgm:cxn modelId="{7FA0162F-851B-47C9-8337-3B9BFC3163D7}" type="presOf" srcId="{A5AD0035-CFF7-4532-8083-ABCFAA5E7973}" destId="{1647D4A9-D5D4-4D2F-8614-A4B911A13057}" srcOrd="0" destOrd="0" presId="urn:microsoft.com/office/officeart/2005/8/layout/process1"/>
    <dgm:cxn modelId="{7D77C0BA-32E1-4725-8A8E-1B9995DC4D5F}" type="presOf" srcId="{B41439CE-10CD-41C1-9CFC-DF3D066F268C}" destId="{51D96D31-C5C5-4339-92DE-46917C7B6881}" srcOrd="0" destOrd="0" presId="urn:microsoft.com/office/officeart/2005/8/layout/process1"/>
    <dgm:cxn modelId="{50E52B59-65BF-423E-96E4-6858B2B222B0}" type="presOf" srcId="{818C2F24-307B-4DE7-AD55-B97AA0D12345}" destId="{2BEDC613-6169-4B45-A45D-2DB181D894CF}" srcOrd="0" destOrd="0" presId="urn:microsoft.com/office/officeart/2005/8/layout/process1"/>
    <dgm:cxn modelId="{7FA36972-ADAC-4079-A629-6EB604796858}" type="presOf" srcId="{7BD9E0FB-D678-44BB-B25C-9A5A9820849D}" destId="{E6ED63BC-5BDE-4DCD-A37B-ED52DC4A66FA}" srcOrd="0" destOrd="0" presId="urn:microsoft.com/office/officeart/2005/8/layout/process1"/>
    <dgm:cxn modelId="{9EA146AA-D22F-447B-8386-E36BE2BE9280}" type="presOf" srcId="{FCF45456-9375-42E3-834E-18BE52F94F30}" destId="{E7F74ED0-45B9-474B-BF2D-15D96156EF16}" srcOrd="0" destOrd="0" presId="urn:microsoft.com/office/officeart/2005/8/layout/process1"/>
    <dgm:cxn modelId="{1B57B2DE-2694-4DA3-B97D-22C0A921C29B}" type="presOf" srcId="{22E22AED-26B4-480B-B2C6-419746D633C9}" destId="{A8442E22-558E-4FDB-9412-62E6D3636BD1}" srcOrd="0" destOrd="0" presId="urn:microsoft.com/office/officeart/2005/8/layout/process1"/>
    <dgm:cxn modelId="{003639F5-0D3F-4373-A505-120CDB95746A}" type="presOf" srcId="{A5AD0035-CFF7-4532-8083-ABCFAA5E7973}" destId="{381873AC-0FFB-4FB7-AF73-4F76E11BDAAF}" srcOrd="1" destOrd="0" presId="urn:microsoft.com/office/officeart/2005/8/layout/process1"/>
    <dgm:cxn modelId="{13B74EF1-8DAD-45D8-9C4C-ACC6AC285CC4}" type="presOf" srcId="{D57923CC-0F2E-4F1F-9449-99D2A8A68293}" destId="{07D09C0B-CBE4-4D0C-B71F-A72022F691DC}" srcOrd="0" destOrd="0" presId="urn:microsoft.com/office/officeart/2005/8/layout/process1"/>
    <dgm:cxn modelId="{06D56A2E-D826-413B-A166-8A51C3808677}" srcId="{22E22AED-26B4-480B-B2C6-419746D633C9}" destId="{818C2F24-307B-4DE7-AD55-B97AA0D12345}" srcOrd="3" destOrd="0" parTransId="{C2F6D957-04EE-4B8C-889B-C71F136C1407}" sibTransId="{C069BB29-3AF6-4530-A857-0CF2DA9AED4A}"/>
    <dgm:cxn modelId="{C95B7553-2EB8-49EE-A5F9-6F44845B1583}" type="presOf" srcId="{FCF45456-9375-42E3-834E-18BE52F94F30}" destId="{0B65F9B3-6EE7-45F6-8121-249116EE8AC1}" srcOrd="1" destOrd="0" presId="urn:microsoft.com/office/officeart/2005/8/layout/process1"/>
    <dgm:cxn modelId="{6E738742-DEF5-47DB-B8E5-EEA111499E01}" srcId="{22E22AED-26B4-480B-B2C6-419746D633C9}" destId="{7BD9E0FB-D678-44BB-B25C-9A5A9820849D}" srcOrd="1" destOrd="0" parTransId="{B8AC456C-4C23-41E7-A554-22F22D8259BF}" sibTransId="{D57923CC-0F2E-4F1F-9449-99D2A8A68293}"/>
    <dgm:cxn modelId="{BC546200-4DC1-4554-91A6-9FE83EA06CC6}" type="presParOf" srcId="{A8442E22-558E-4FDB-9412-62E6D3636BD1}" destId="{51D96D31-C5C5-4339-92DE-46917C7B6881}" srcOrd="0" destOrd="0" presId="urn:microsoft.com/office/officeart/2005/8/layout/process1"/>
    <dgm:cxn modelId="{136BC583-10A1-49B5-A85F-79F030E5422F}" type="presParOf" srcId="{A8442E22-558E-4FDB-9412-62E6D3636BD1}" destId="{1647D4A9-D5D4-4D2F-8614-A4B911A13057}" srcOrd="1" destOrd="0" presId="urn:microsoft.com/office/officeart/2005/8/layout/process1"/>
    <dgm:cxn modelId="{7FC433AA-99F7-41CC-9782-3644177ED6C4}" type="presParOf" srcId="{1647D4A9-D5D4-4D2F-8614-A4B911A13057}" destId="{381873AC-0FFB-4FB7-AF73-4F76E11BDAAF}" srcOrd="0" destOrd="0" presId="urn:microsoft.com/office/officeart/2005/8/layout/process1"/>
    <dgm:cxn modelId="{5414C9C1-1EBD-4381-89F3-DDE9B6F671B0}" type="presParOf" srcId="{A8442E22-558E-4FDB-9412-62E6D3636BD1}" destId="{E6ED63BC-5BDE-4DCD-A37B-ED52DC4A66FA}" srcOrd="2" destOrd="0" presId="urn:microsoft.com/office/officeart/2005/8/layout/process1"/>
    <dgm:cxn modelId="{D56AE858-CF0C-4FC6-82E9-ABE340174B80}" type="presParOf" srcId="{A8442E22-558E-4FDB-9412-62E6D3636BD1}" destId="{07D09C0B-CBE4-4D0C-B71F-A72022F691DC}" srcOrd="3" destOrd="0" presId="urn:microsoft.com/office/officeart/2005/8/layout/process1"/>
    <dgm:cxn modelId="{878F7D21-DF89-48C7-B9E5-5B474A826159}" type="presParOf" srcId="{07D09C0B-CBE4-4D0C-B71F-A72022F691DC}" destId="{6EF2EBAD-BF39-43D7-BF79-E9FB15C0C25F}" srcOrd="0" destOrd="0" presId="urn:microsoft.com/office/officeart/2005/8/layout/process1"/>
    <dgm:cxn modelId="{9A7AE104-6428-4FD1-A4A0-8A01C4212C14}" type="presParOf" srcId="{A8442E22-558E-4FDB-9412-62E6D3636BD1}" destId="{2CDB318B-5925-4845-A37D-A030F117025E}" srcOrd="4" destOrd="0" presId="urn:microsoft.com/office/officeart/2005/8/layout/process1"/>
    <dgm:cxn modelId="{50B3DA95-9538-4CBF-A65C-7D3DCADA71D2}" type="presParOf" srcId="{A8442E22-558E-4FDB-9412-62E6D3636BD1}" destId="{E7F74ED0-45B9-474B-BF2D-15D96156EF16}" srcOrd="5" destOrd="0" presId="urn:microsoft.com/office/officeart/2005/8/layout/process1"/>
    <dgm:cxn modelId="{4D11C882-E35B-48A7-9C47-357B549FD5C3}" type="presParOf" srcId="{E7F74ED0-45B9-474B-BF2D-15D96156EF16}" destId="{0B65F9B3-6EE7-45F6-8121-249116EE8AC1}" srcOrd="0" destOrd="0" presId="urn:microsoft.com/office/officeart/2005/8/layout/process1"/>
    <dgm:cxn modelId="{9FBAA0EF-F89B-4A81-B8A4-6832E5886C77}" type="presParOf" srcId="{A8442E22-558E-4FDB-9412-62E6D3636BD1}" destId="{2BEDC613-6169-4B45-A45D-2DB181D894C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226533-074F-4C8B-B995-2697B3BDE38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5D8CFE7-1789-4FFD-966E-83124C770D76}">
      <dgm:prSet phldrT="[Текст]" custT="1"/>
      <dgm:spPr/>
      <dgm:t>
        <a:bodyPr/>
        <a:lstStyle/>
        <a:p>
          <a:pPr algn="l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Создать инициативную группу</a:t>
          </a:r>
          <a:endParaRPr lang="ru-RU" sz="1800" b="1" cap="none" spc="0" dirty="0">
            <a:ln w="0"/>
            <a:solidFill>
              <a:schemeClr val="tx1"/>
            </a:solidFill>
            <a:effectLst/>
          </a:endParaRPr>
        </a:p>
      </dgm:t>
    </dgm:pt>
    <dgm:pt modelId="{CA541DFA-BB9E-4C3F-9239-D3F8DF526339}" type="parTrans" cxnId="{12076EAF-37EE-4DAC-B4D9-DBC35DE03693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164578DD-4D3F-4A58-B017-02A5B7D9F21B}" type="sibTrans" cxnId="{12076EAF-37EE-4DAC-B4D9-DBC35DE03693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F8A8979E-B8B6-4641-9B53-5F7BFC9AC65E}">
      <dgm:prSet phldrT="[Текст]" custT="1"/>
      <dgm:spPr/>
      <dgm:t>
        <a:bodyPr/>
        <a:lstStyle/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Определить     главное направление деятельности кооператива, которое </a:t>
          </a:r>
          <a:r>
            <a:rPr lang="ru-RU" sz="1050" b="1" u="sng" cap="none" spc="0" dirty="0" smtClean="0">
              <a:ln w="0"/>
              <a:solidFill>
                <a:schemeClr val="tx1"/>
              </a:solidFill>
              <a:effectLst/>
            </a:rPr>
            <a:t>ляжет в основу названия кооператива.    </a:t>
          </a:r>
          <a:r>
            <a:rPr lang="ru-RU" sz="1050" b="1" u="none" cap="none" spc="0" dirty="0" smtClean="0">
              <a:ln w="0"/>
              <a:solidFill>
                <a:schemeClr val="tx1"/>
              </a:solidFill>
              <a:effectLst/>
            </a:rPr>
            <a:t>(Например: Сельскохозяйственный снабженческо-сбытовой потребительский кооператив.) </a:t>
          </a:r>
          <a:endParaRPr lang="ru-RU" sz="1050" b="1" u="none" cap="none" spc="0" dirty="0">
            <a:ln w="0"/>
            <a:solidFill>
              <a:schemeClr val="tx1"/>
            </a:solidFill>
            <a:effectLst/>
          </a:endParaRPr>
        </a:p>
      </dgm:t>
    </dgm:pt>
    <dgm:pt modelId="{ECF4C187-0D66-4ACA-ADFD-7D5BBB657481}" type="parTrans" cxnId="{240AE0AA-A902-4082-A003-DA1B80F747EF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CB879380-5481-444D-B046-AA17F633E973}" type="sibTrans" cxnId="{240AE0AA-A902-4082-A003-DA1B80F747EF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CF3617CB-3834-41EA-83DC-C365B78371A2}">
      <dgm:prSet phldrT="[Текст]" custT="1"/>
      <dgm:spPr/>
      <dgm:t>
        <a:bodyPr/>
        <a:lstStyle/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Привлечь будущих членов кооператива (ЛПХ, КФХ и других </a:t>
          </a:r>
          <a:r>
            <a:rPr lang="ru-RU" sz="1050" b="1" cap="none" spc="0" dirty="0" err="1" smtClean="0">
              <a:ln w="0"/>
              <a:solidFill>
                <a:schemeClr val="tx1"/>
              </a:solidFill>
              <a:effectLst/>
            </a:rPr>
            <a:t>сельхозтоваропро</a:t>
          </a:r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 -</a:t>
          </a:r>
          <a:r>
            <a:rPr lang="ru-RU" sz="1050" b="1" cap="none" spc="0" dirty="0" err="1" smtClean="0">
              <a:ln w="0"/>
              <a:solidFill>
                <a:schemeClr val="tx1"/>
              </a:solidFill>
              <a:effectLst/>
            </a:rPr>
            <a:t>изводителей</a:t>
          </a:r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).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Провести официальное обследование на основании заполненных анкет. </a:t>
          </a:r>
        </a:p>
        <a:p>
          <a:pPr algn="l"/>
          <a:r>
            <a:rPr lang="ru-RU" sz="1050" b="1" cap="none" spc="0" dirty="0" smtClean="0">
              <a:ln w="0"/>
              <a:solidFill>
                <a:schemeClr val="tx1"/>
              </a:solidFill>
              <a:effectLst/>
            </a:rPr>
            <a:t>Подписать соглашения о намерениях по закупке и поставке продукции и товаров.</a:t>
          </a:r>
        </a:p>
        <a:p>
          <a:pPr algn="l"/>
          <a:endParaRPr lang="ru-RU" sz="1400" b="1" cap="none" spc="0" dirty="0">
            <a:ln w="0"/>
            <a:solidFill>
              <a:schemeClr val="tx1"/>
            </a:solidFill>
            <a:effectLst/>
          </a:endParaRPr>
        </a:p>
      </dgm:t>
    </dgm:pt>
    <dgm:pt modelId="{E9505254-76C6-4957-BCBB-3DD01D9DE571}" type="parTrans" cxnId="{FC9E9D83-8DFF-47E2-8095-EA677CF1590B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14C1D773-2C39-4B44-8B6D-9933E6EF7A3E}" type="sibTrans" cxnId="{FC9E9D83-8DFF-47E2-8095-EA677CF1590B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4FACCB73-961A-4285-821A-ECD1D087C150}">
      <dgm:prSet phldrT="[Текст]"/>
      <dgm:spPr/>
      <dgm:t>
        <a:bodyPr/>
        <a:lstStyle/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Провести организационное собрание. </a:t>
          </a:r>
        </a:p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Принять Устав. </a:t>
          </a:r>
        </a:p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Избрать председателя. </a:t>
          </a:r>
        </a:p>
        <a:p>
          <a:pPr algn="l"/>
          <a:r>
            <a:rPr lang="ru-RU" b="1" cap="none" spc="0" dirty="0" smtClean="0">
              <a:ln w="0"/>
              <a:solidFill>
                <a:schemeClr val="tx1"/>
              </a:solidFill>
              <a:effectLst/>
            </a:rPr>
            <a:t>Определить источники финансирования</a:t>
          </a:r>
          <a:endParaRPr lang="ru-RU" b="1" cap="none" spc="0" dirty="0">
            <a:ln w="0"/>
            <a:solidFill>
              <a:schemeClr val="tx1"/>
            </a:solidFill>
            <a:effectLst/>
          </a:endParaRPr>
        </a:p>
      </dgm:t>
    </dgm:pt>
    <dgm:pt modelId="{5EF2C5EF-D600-4E81-9F91-ECA104711B3A}" type="parTrans" cxnId="{50E55F0E-8A78-48F0-A598-BA2A650C7D2E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8D676E6E-576C-4F41-93A3-26F8BB964442}" type="sibTrans" cxnId="{50E55F0E-8A78-48F0-A598-BA2A650C7D2E}">
      <dgm:prSet/>
      <dgm:spPr/>
      <dgm:t>
        <a:bodyPr/>
        <a:lstStyle/>
        <a:p>
          <a:pPr algn="l"/>
          <a:endParaRPr lang="ru-RU">
            <a:solidFill>
              <a:srgbClr val="002060"/>
            </a:solidFill>
          </a:endParaRPr>
        </a:p>
      </dgm:t>
    </dgm:pt>
    <dgm:pt modelId="{7098E064-7180-4FFA-8837-685C1832BC4B}" type="pres">
      <dgm:prSet presAssocID="{45226533-074F-4C8B-B995-2697B3BDE38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E536AF-8759-42D2-A5E2-A4614F576BE5}" type="pres">
      <dgm:prSet presAssocID="{35D8CFE7-1789-4FFD-966E-83124C770D76}" presName="composite" presStyleCnt="0"/>
      <dgm:spPr/>
    </dgm:pt>
    <dgm:pt modelId="{D4713B46-6585-4326-BA44-3B762B45A96D}" type="pres">
      <dgm:prSet presAssocID="{35D8CFE7-1789-4FFD-966E-83124C770D76}" presName="LShape" presStyleLbl="alignNode1" presStyleIdx="0" presStyleCnt="7"/>
      <dgm:spPr>
        <a:solidFill>
          <a:srgbClr val="669900"/>
        </a:solid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50C0E8B0-3C74-4147-9619-83E6E091E19B}" type="pres">
      <dgm:prSet presAssocID="{35D8CFE7-1789-4FFD-966E-83124C770D76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B1E2D-25A6-42BF-99DD-2D2FFA326D26}" type="pres">
      <dgm:prSet presAssocID="{35D8CFE7-1789-4FFD-966E-83124C770D76}" presName="Triangle" presStyleLbl="alignNode1" presStyleIdx="1" presStyleCnt="7"/>
      <dgm:spPr>
        <a:solidFill>
          <a:srgbClr val="669900"/>
        </a:solid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B64E32C1-7D9A-406B-9127-8B28C0C2F0F0}" type="pres">
      <dgm:prSet presAssocID="{164578DD-4D3F-4A58-B017-02A5B7D9F21B}" presName="sibTrans" presStyleCnt="0"/>
      <dgm:spPr/>
    </dgm:pt>
    <dgm:pt modelId="{0256BBB0-70A3-43AF-A61B-284F6AF5CDD4}" type="pres">
      <dgm:prSet presAssocID="{164578DD-4D3F-4A58-B017-02A5B7D9F21B}" presName="space" presStyleCnt="0"/>
      <dgm:spPr/>
    </dgm:pt>
    <dgm:pt modelId="{8E3B7420-15FD-44E7-8AF3-731D1867B1EB}" type="pres">
      <dgm:prSet presAssocID="{F8A8979E-B8B6-4641-9B53-5F7BFC9AC65E}" presName="composite" presStyleCnt="0"/>
      <dgm:spPr/>
    </dgm:pt>
    <dgm:pt modelId="{2DD193CD-E43C-45F8-AC27-D30A3E98EE43}" type="pres">
      <dgm:prSet presAssocID="{F8A8979E-B8B6-4641-9B53-5F7BFC9AC65E}" presName="LShape" presStyleLbl="alignNode1" presStyleIdx="2" presStyleCnt="7"/>
      <dgm:spPr>
        <a:solidFill>
          <a:srgbClr val="669900"/>
        </a:solidFill>
        <a:ln w="47625">
          <a:solidFill>
            <a:srgbClr val="669900">
              <a:alpha val="47000"/>
            </a:srgbClr>
          </a:solidFill>
        </a:ln>
      </dgm:spPr>
      <dgm:t>
        <a:bodyPr/>
        <a:lstStyle/>
        <a:p>
          <a:endParaRPr lang="ru-RU"/>
        </a:p>
      </dgm:t>
    </dgm:pt>
    <dgm:pt modelId="{C38266FC-C90F-45C9-AADB-31F16DF9E58B}" type="pres">
      <dgm:prSet presAssocID="{F8A8979E-B8B6-4641-9B53-5F7BFC9AC65E}" presName="ParentText" presStyleLbl="revTx" presStyleIdx="1" presStyleCnt="4" custScaleX="122136" custScaleY="124836" custLinFactNeighborX="11369" custLinFactNeighborY="130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9E919-313D-429C-B72A-5176E611C857}" type="pres">
      <dgm:prSet presAssocID="{F8A8979E-B8B6-4641-9B53-5F7BFC9AC65E}" presName="Triangle" presStyleLbl="alignNode1" presStyleIdx="3" presStyleCnt="7"/>
      <dgm:spPr>
        <a:solidFill>
          <a:srgbClr val="669900">
            <a:alpha val="95000"/>
          </a:srgbClr>
        </a:solidFill>
        <a:ln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6E133D61-B47D-4A41-B308-AFF42862E0A5}" type="pres">
      <dgm:prSet presAssocID="{CB879380-5481-444D-B046-AA17F633E973}" presName="sibTrans" presStyleCnt="0"/>
      <dgm:spPr/>
    </dgm:pt>
    <dgm:pt modelId="{EBEF9B2E-6027-4013-ABAA-FF39E558A4EF}" type="pres">
      <dgm:prSet presAssocID="{CB879380-5481-444D-B046-AA17F633E973}" presName="space" presStyleCnt="0"/>
      <dgm:spPr/>
    </dgm:pt>
    <dgm:pt modelId="{AF2C5126-D971-46F7-B159-B3DA3D1DD0B5}" type="pres">
      <dgm:prSet presAssocID="{CF3617CB-3834-41EA-83DC-C365B78371A2}" presName="composite" presStyleCnt="0"/>
      <dgm:spPr/>
    </dgm:pt>
    <dgm:pt modelId="{C374A21B-758C-487C-B136-C2BC3BB9A8D1}" type="pres">
      <dgm:prSet presAssocID="{CF3617CB-3834-41EA-83DC-C365B78371A2}" presName="LShape" presStyleLbl="alignNode1" presStyleIdx="4" presStyleCnt="7"/>
      <dgm:spPr>
        <a:solidFill>
          <a:srgbClr val="669900"/>
        </a:solidFill>
        <a:ln w="47625"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CCE25D58-8E1E-4BE4-BA39-548FDCD67614}" type="pres">
      <dgm:prSet presAssocID="{CF3617CB-3834-41EA-83DC-C365B78371A2}" presName="ParentText" presStyleLbl="revTx" presStyleIdx="2" presStyleCnt="4" custScaleX="109943" custLinFactNeighborX="3765" custLinFactNeighborY="1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20CB7-E535-43EA-BCD5-2D62C8D7D602}" type="pres">
      <dgm:prSet presAssocID="{CF3617CB-3834-41EA-83DC-C365B78371A2}" presName="Triangle" presStyleLbl="alignNode1" presStyleIdx="5" presStyleCnt="7"/>
      <dgm:spPr/>
      <dgm:t>
        <a:bodyPr/>
        <a:lstStyle/>
        <a:p>
          <a:endParaRPr lang="ru-RU"/>
        </a:p>
      </dgm:t>
    </dgm:pt>
    <dgm:pt modelId="{2DE209CB-99BA-4982-A047-942EB76B34B7}" type="pres">
      <dgm:prSet presAssocID="{14C1D773-2C39-4B44-8B6D-9933E6EF7A3E}" presName="sibTrans" presStyleCnt="0"/>
      <dgm:spPr/>
    </dgm:pt>
    <dgm:pt modelId="{57A43E5D-8361-41D1-9CB2-13536BCF62FE}" type="pres">
      <dgm:prSet presAssocID="{14C1D773-2C39-4B44-8B6D-9933E6EF7A3E}" presName="space" presStyleCnt="0"/>
      <dgm:spPr/>
    </dgm:pt>
    <dgm:pt modelId="{8CDAA7EF-DB74-48F2-96B1-3467344BFAE3}" type="pres">
      <dgm:prSet presAssocID="{4FACCB73-961A-4285-821A-ECD1D087C150}" presName="composite" presStyleCnt="0"/>
      <dgm:spPr/>
    </dgm:pt>
    <dgm:pt modelId="{405B4C2E-63D5-41DB-8020-4F6E5ADB6322}" type="pres">
      <dgm:prSet presAssocID="{4FACCB73-961A-4285-821A-ECD1D087C150}" presName="LShape" presStyleLbl="alignNode1" presStyleIdx="6" presStyleCnt="7"/>
      <dgm:spPr>
        <a:solidFill>
          <a:srgbClr val="669900"/>
        </a:solidFill>
        <a:ln w="47625">
          <a:solidFill>
            <a:srgbClr val="669900"/>
          </a:solidFill>
        </a:ln>
      </dgm:spPr>
      <dgm:t>
        <a:bodyPr/>
        <a:lstStyle/>
        <a:p>
          <a:endParaRPr lang="ru-RU"/>
        </a:p>
      </dgm:t>
    </dgm:pt>
    <dgm:pt modelId="{AE02A0FA-7DC9-47C1-8709-5312DDC89585}" type="pres">
      <dgm:prSet presAssocID="{4FACCB73-961A-4285-821A-ECD1D087C15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4EE678-7016-499A-B5E9-68DDE3E45968}" type="presOf" srcId="{CF3617CB-3834-41EA-83DC-C365B78371A2}" destId="{CCE25D58-8E1E-4BE4-BA39-548FDCD67614}" srcOrd="0" destOrd="0" presId="urn:microsoft.com/office/officeart/2009/3/layout/StepUpProcess"/>
    <dgm:cxn modelId="{12076EAF-37EE-4DAC-B4D9-DBC35DE03693}" srcId="{45226533-074F-4C8B-B995-2697B3BDE38B}" destId="{35D8CFE7-1789-4FFD-966E-83124C770D76}" srcOrd="0" destOrd="0" parTransId="{CA541DFA-BB9E-4C3F-9239-D3F8DF526339}" sibTransId="{164578DD-4D3F-4A58-B017-02A5B7D9F21B}"/>
    <dgm:cxn modelId="{FC9E9D83-8DFF-47E2-8095-EA677CF1590B}" srcId="{45226533-074F-4C8B-B995-2697B3BDE38B}" destId="{CF3617CB-3834-41EA-83DC-C365B78371A2}" srcOrd="2" destOrd="0" parTransId="{E9505254-76C6-4957-BCBB-3DD01D9DE571}" sibTransId="{14C1D773-2C39-4B44-8B6D-9933E6EF7A3E}"/>
    <dgm:cxn modelId="{240AE0AA-A902-4082-A003-DA1B80F747EF}" srcId="{45226533-074F-4C8B-B995-2697B3BDE38B}" destId="{F8A8979E-B8B6-4641-9B53-5F7BFC9AC65E}" srcOrd="1" destOrd="0" parTransId="{ECF4C187-0D66-4ACA-ADFD-7D5BBB657481}" sibTransId="{CB879380-5481-444D-B046-AA17F633E973}"/>
    <dgm:cxn modelId="{50E55F0E-8A78-48F0-A598-BA2A650C7D2E}" srcId="{45226533-074F-4C8B-B995-2697B3BDE38B}" destId="{4FACCB73-961A-4285-821A-ECD1D087C150}" srcOrd="3" destOrd="0" parTransId="{5EF2C5EF-D600-4E81-9F91-ECA104711B3A}" sibTransId="{8D676E6E-576C-4F41-93A3-26F8BB964442}"/>
    <dgm:cxn modelId="{AB62578D-3DF3-41B3-A6AA-8EAE4E1E5352}" type="presOf" srcId="{35D8CFE7-1789-4FFD-966E-83124C770D76}" destId="{50C0E8B0-3C74-4147-9619-83E6E091E19B}" srcOrd="0" destOrd="0" presId="urn:microsoft.com/office/officeart/2009/3/layout/StepUpProcess"/>
    <dgm:cxn modelId="{77547E13-B3C0-4BAD-92F1-C8A36EA949DE}" type="presOf" srcId="{4FACCB73-961A-4285-821A-ECD1D087C150}" destId="{AE02A0FA-7DC9-47C1-8709-5312DDC89585}" srcOrd="0" destOrd="0" presId="urn:microsoft.com/office/officeart/2009/3/layout/StepUpProcess"/>
    <dgm:cxn modelId="{45905F5C-A897-4D0D-B1BD-7C3E1261B96D}" type="presOf" srcId="{45226533-074F-4C8B-B995-2697B3BDE38B}" destId="{7098E064-7180-4FFA-8837-685C1832BC4B}" srcOrd="0" destOrd="0" presId="urn:microsoft.com/office/officeart/2009/3/layout/StepUpProcess"/>
    <dgm:cxn modelId="{FA36444F-066D-414D-886E-6AA500C105FE}" type="presOf" srcId="{F8A8979E-B8B6-4641-9B53-5F7BFC9AC65E}" destId="{C38266FC-C90F-45C9-AADB-31F16DF9E58B}" srcOrd="0" destOrd="0" presId="urn:microsoft.com/office/officeart/2009/3/layout/StepUpProcess"/>
    <dgm:cxn modelId="{5273B7F8-0359-4476-90F5-05F56AF55A19}" type="presParOf" srcId="{7098E064-7180-4FFA-8837-685C1832BC4B}" destId="{E3E536AF-8759-42D2-A5E2-A4614F576BE5}" srcOrd="0" destOrd="0" presId="urn:microsoft.com/office/officeart/2009/3/layout/StepUpProcess"/>
    <dgm:cxn modelId="{0C1FA51B-977F-45E5-8765-7760EE87C67F}" type="presParOf" srcId="{E3E536AF-8759-42D2-A5E2-A4614F576BE5}" destId="{D4713B46-6585-4326-BA44-3B762B45A96D}" srcOrd="0" destOrd="0" presId="urn:microsoft.com/office/officeart/2009/3/layout/StepUpProcess"/>
    <dgm:cxn modelId="{518F6DF8-AC2E-4502-A499-A7275860E090}" type="presParOf" srcId="{E3E536AF-8759-42D2-A5E2-A4614F576BE5}" destId="{50C0E8B0-3C74-4147-9619-83E6E091E19B}" srcOrd="1" destOrd="0" presId="urn:microsoft.com/office/officeart/2009/3/layout/StepUpProcess"/>
    <dgm:cxn modelId="{82A02E3E-2470-4C54-8769-3A8FEE00D625}" type="presParOf" srcId="{E3E536AF-8759-42D2-A5E2-A4614F576BE5}" destId="{9F8B1E2D-25A6-42BF-99DD-2D2FFA326D26}" srcOrd="2" destOrd="0" presId="urn:microsoft.com/office/officeart/2009/3/layout/StepUpProcess"/>
    <dgm:cxn modelId="{ECB09DA0-2312-420F-BB01-53C608B50D59}" type="presParOf" srcId="{7098E064-7180-4FFA-8837-685C1832BC4B}" destId="{B64E32C1-7D9A-406B-9127-8B28C0C2F0F0}" srcOrd="1" destOrd="0" presId="urn:microsoft.com/office/officeart/2009/3/layout/StepUpProcess"/>
    <dgm:cxn modelId="{C411CBDE-C8B5-4606-BECD-6ED7FD622824}" type="presParOf" srcId="{B64E32C1-7D9A-406B-9127-8B28C0C2F0F0}" destId="{0256BBB0-70A3-43AF-A61B-284F6AF5CDD4}" srcOrd="0" destOrd="0" presId="urn:microsoft.com/office/officeart/2009/3/layout/StepUpProcess"/>
    <dgm:cxn modelId="{D885435B-705B-4A72-955E-55D40602A716}" type="presParOf" srcId="{7098E064-7180-4FFA-8837-685C1832BC4B}" destId="{8E3B7420-15FD-44E7-8AF3-731D1867B1EB}" srcOrd="2" destOrd="0" presId="urn:microsoft.com/office/officeart/2009/3/layout/StepUpProcess"/>
    <dgm:cxn modelId="{BC81DE91-6F6C-4DD8-9991-7A9275E1A814}" type="presParOf" srcId="{8E3B7420-15FD-44E7-8AF3-731D1867B1EB}" destId="{2DD193CD-E43C-45F8-AC27-D30A3E98EE43}" srcOrd="0" destOrd="0" presId="urn:microsoft.com/office/officeart/2009/3/layout/StepUpProcess"/>
    <dgm:cxn modelId="{1895BB06-D961-4B54-AE47-582BE5B99D8E}" type="presParOf" srcId="{8E3B7420-15FD-44E7-8AF3-731D1867B1EB}" destId="{C38266FC-C90F-45C9-AADB-31F16DF9E58B}" srcOrd="1" destOrd="0" presId="urn:microsoft.com/office/officeart/2009/3/layout/StepUpProcess"/>
    <dgm:cxn modelId="{391D3564-2979-49E8-8BDF-CFE245DA6FF5}" type="presParOf" srcId="{8E3B7420-15FD-44E7-8AF3-731D1867B1EB}" destId="{C199E919-313D-429C-B72A-5176E611C857}" srcOrd="2" destOrd="0" presId="urn:microsoft.com/office/officeart/2009/3/layout/StepUpProcess"/>
    <dgm:cxn modelId="{24B4B63B-152F-448C-82DF-71281E7DF4CB}" type="presParOf" srcId="{7098E064-7180-4FFA-8837-685C1832BC4B}" destId="{6E133D61-B47D-4A41-B308-AFF42862E0A5}" srcOrd="3" destOrd="0" presId="urn:microsoft.com/office/officeart/2009/3/layout/StepUpProcess"/>
    <dgm:cxn modelId="{B2C7B447-EBAB-49BA-835F-1C58D80B30A1}" type="presParOf" srcId="{6E133D61-B47D-4A41-B308-AFF42862E0A5}" destId="{EBEF9B2E-6027-4013-ABAA-FF39E558A4EF}" srcOrd="0" destOrd="0" presId="urn:microsoft.com/office/officeart/2009/3/layout/StepUpProcess"/>
    <dgm:cxn modelId="{1C83A419-568F-4DCF-8953-85DBE87FA4C6}" type="presParOf" srcId="{7098E064-7180-4FFA-8837-685C1832BC4B}" destId="{AF2C5126-D971-46F7-B159-B3DA3D1DD0B5}" srcOrd="4" destOrd="0" presId="urn:microsoft.com/office/officeart/2009/3/layout/StepUpProcess"/>
    <dgm:cxn modelId="{7BFB0B71-64C3-4381-AC58-6AB3A9FCB299}" type="presParOf" srcId="{AF2C5126-D971-46F7-B159-B3DA3D1DD0B5}" destId="{C374A21B-758C-487C-B136-C2BC3BB9A8D1}" srcOrd="0" destOrd="0" presId="urn:microsoft.com/office/officeart/2009/3/layout/StepUpProcess"/>
    <dgm:cxn modelId="{2DB06B9F-920B-48EC-8F42-039972F1C777}" type="presParOf" srcId="{AF2C5126-D971-46F7-B159-B3DA3D1DD0B5}" destId="{CCE25D58-8E1E-4BE4-BA39-548FDCD67614}" srcOrd="1" destOrd="0" presId="urn:microsoft.com/office/officeart/2009/3/layout/StepUpProcess"/>
    <dgm:cxn modelId="{3338BE2A-A2F2-460E-8FD0-D3F8B96F2F35}" type="presParOf" srcId="{AF2C5126-D971-46F7-B159-B3DA3D1DD0B5}" destId="{86F20CB7-E535-43EA-BCD5-2D62C8D7D602}" srcOrd="2" destOrd="0" presId="urn:microsoft.com/office/officeart/2009/3/layout/StepUpProcess"/>
    <dgm:cxn modelId="{C347E667-7404-4219-9F20-1753F7411863}" type="presParOf" srcId="{7098E064-7180-4FFA-8837-685C1832BC4B}" destId="{2DE209CB-99BA-4982-A047-942EB76B34B7}" srcOrd="5" destOrd="0" presId="urn:microsoft.com/office/officeart/2009/3/layout/StepUpProcess"/>
    <dgm:cxn modelId="{6092D318-13A6-4DD0-927D-CA77523110B1}" type="presParOf" srcId="{2DE209CB-99BA-4982-A047-942EB76B34B7}" destId="{57A43E5D-8361-41D1-9CB2-13536BCF62FE}" srcOrd="0" destOrd="0" presId="urn:microsoft.com/office/officeart/2009/3/layout/StepUpProcess"/>
    <dgm:cxn modelId="{EAC828FA-2E2A-43F3-99AD-B524F3058F11}" type="presParOf" srcId="{7098E064-7180-4FFA-8837-685C1832BC4B}" destId="{8CDAA7EF-DB74-48F2-96B1-3467344BFAE3}" srcOrd="6" destOrd="0" presId="urn:microsoft.com/office/officeart/2009/3/layout/StepUpProcess"/>
    <dgm:cxn modelId="{F1FEC895-C48E-4067-A19C-7B99403F3339}" type="presParOf" srcId="{8CDAA7EF-DB74-48F2-96B1-3467344BFAE3}" destId="{405B4C2E-63D5-41DB-8020-4F6E5ADB6322}" srcOrd="0" destOrd="0" presId="urn:microsoft.com/office/officeart/2009/3/layout/StepUpProcess"/>
    <dgm:cxn modelId="{DD892AEE-D227-4115-A818-30A0C4E3BD4A}" type="presParOf" srcId="{8CDAA7EF-DB74-48F2-96B1-3467344BFAE3}" destId="{AE02A0FA-7DC9-47C1-8709-5312DDC8958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ED09C2-C527-4600-9372-077CF4DFBCD6}" type="doc">
      <dgm:prSet loTypeId="urn:microsoft.com/office/officeart/2009/layout/ReverseList" loCatId="relationship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D8D35C2B-C25D-4CF1-8E82-CCDA5399A76E}">
      <dgm:prSet phldrT="[Текст]" custT="1"/>
      <dgm:spPr>
        <a:solidFill>
          <a:srgbClr val="7DA82B">
            <a:alpha val="59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600" b="1" cap="none" spc="0" dirty="0" smtClean="0">
              <a:ln w="0"/>
              <a:solidFill>
                <a:srgbClr val="FFFF00"/>
              </a:solidFill>
              <a:effectLst/>
            </a:rPr>
            <a:t>Собственные  средства: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-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Паевые взносы;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-Субсидии;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-Добровольные, единовременные взносы и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  пожертвования;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-Выручка от реализации товаров и услуг;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-Дивиденды;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-Доходы, получаемые от собственности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кооператива, а также за счет доходов от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размещения средств в банках, от ценных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бумаг, а также за счет иных источников,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 не запрещенных законодательством</a:t>
          </a:r>
          <a:endParaRPr lang="ru-RU" sz="1200" b="1" cap="none" spc="0" dirty="0">
            <a:ln w="0"/>
            <a:solidFill>
              <a:schemeClr val="tx1"/>
            </a:solidFill>
            <a:effectLst/>
          </a:endParaRPr>
        </a:p>
      </dgm:t>
    </dgm:pt>
    <dgm:pt modelId="{BC4DCF32-36B3-4CFE-A33C-95BC2D0BB052}" type="parTrans" cxnId="{895875E3-0E25-4201-AF90-CC07DB3C771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67F0D70-2481-49F2-BD78-89FE76FB2910}" type="sibTrans" cxnId="{895875E3-0E25-4201-AF90-CC07DB3C771C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3FD8E713-06AC-4C43-966E-6C2F1EBFE264}">
      <dgm:prSet phldrT="[Текст]" custT="1"/>
      <dgm:spPr>
        <a:solidFill>
          <a:srgbClr val="FFC000">
            <a:alpha val="98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</dgm:spPr>
      <dgm:t>
        <a:bodyPr/>
        <a:lstStyle/>
        <a:p>
          <a:pPr algn="r"/>
          <a:r>
            <a:rPr lang="ru-RU" sz="1400" b="1" cap="none" spc="0" dirty="0" smtClean="0">
              <a:ln w="0"/>
              <a:solidFill>
                <a:srgbClr val="669900"/>
              </a:solidFill>
              <a:effectLst/>
            </a:rPr>
            <a:t>Заемные средства:</a:t>
          </a:r>
        </a:p>
        <a:p>
          <a:pPr algn="r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- 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Кредиты;</a:t>
          </a:r>
        </a:p>
        <a:p>
          <a:pPr algn="r"/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  Займы.</a:t>
          </a:r>
        </a:p>
        <a:p>
          <a:pPr algn="r"/>
          <a:r>
            <a:rPr lang="ru-RU" sz="1400" b="1" cap="none" spc="0" dirty="0" smtClean="0">
              <a:ln w="0"/>
              <a:solidFill>
                <a:schemeClr val="tx1"/>
              </a:solidFill>
              <a:effectLst/>
            </a:rPr>
            <a:t>- Государственная поддержка.</a:t>
          </a:r>
        </a:p>
        <a:p>
          <a:pPr algn="l"/>
          <a:endParaRPr lang="ru-RU" sz="1400" b="1" cap="none" spc="0" dirty="0" smtClean="0">
            <a:ln w="0"/>
            <a:solidFill>
              <a:schemeClr val="tx1"/>
            </a:solidFill>
            <a:effectLst/>
          </a:endParaRPr>
        </a:p>
        <a:p>
          <a:pPr algn="ctr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Доля заемных средств в общем объеме средств  определяется кооперативом самостоятельно.</a:t>
          </a:r>
        </a:p>
        <a:p>
          <a:pPr algn="l"/>
          <a:r>
            <a:rPr lang="ru-RU" sz="1800" b="1" cap="none" spc="0" dirty="0" smtClean="0">
              <a:ln w="0"/>
              <a:solidFill>
                <a:schemeClr val="tx1"/>
              </a:solidFill>
              <a:effectLst/>
            </a:rPr>
            <a:t> </a:t>
          </a:r>
        </a:p>
      </dgm:t>
    </dgm:pt>
    <dgm:pt modelId="{ACE7BF37-E795-4D2D-A713-F5F696EE1B3F}" type="parTrans" cxnId="{F68927E1-6FC6-4BC7-BCD8-5950E708696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1E6640C3-762D-4277-A363-BCA4DF2CD9A9}" type="sibTrans" cxnId="{F68927E1-6FC6-4BC7-BCD8-5950E708696B}">
      <dgm:prSet/>
      <dgm:spPr/>
      <dgm:t>
        <a:bodyPr/>
        <a:lstStyle/>
        <a:p>
          <a:endParaRPr lang="ru-RU">
            <a:solidFill>
              <a:srgbClr val="000099"/>
            </a:solidFill>
          </a:endParaRPr>
        </a:p>
      </dgm:t>
    </dgm:pt>
    <dgm:pt modelId="{BF19231F-D532-48FE-9433-469ECCF701EE}" type="pres">
      <dgm:prSet presAssocID="{53ED09C2-C527-4600-9372-077CF4DFBCD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83253C5-8D49-40BD-85FA-CF61A37D34F1}" type="pres">
      <dgm:prSet presAssocID="{53ED09C2-C527-4600-9372-077CF4DFBCD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37694-6D1D-4CD3-B779-442DB50FF32A}" type="pres">
      <dgm:prSet presAssocID="{53ED09C2-C527-4600-9372-077CF4DFBCD6}" presName="LeftNode" presStyleLbl="bgImgPlace1" presStyleIdx="0" presStyleCnt="2" custScaleX="312336" custScaleY="134427" custLinFactNeighborX="-87376" custLinFactNeighborY="8771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24780E21-96AA-426C-8F69-690623AA833E}" type="pres">
      <dgm:prSet presAssocID="{53ED09C2-C527-4600-9372-077CF4DFBCD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11CB6A-3271-445F-86E4-44F34BEAE976}" type="pres">
      <dgm:prSet presAssocID="{53ED09C2-C527-4600-9372-077CF4DFBCD6}" presName="RightNode" presStyleLbl="bgImgPlace1" presStyleIdx="1" presStyleCnt="2" custScaleX="286126" custScaleY="133668" custLinFactX="7291" custLinFactNeighborX="100000" custLinFactNeighborY="1152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DB94DC5-B0FF-4335-A2A0-082F04ABF337}" type="pres">
      <dgm:prSet presAssocID="{53ED09C2-C527-4600-9372-077CF4DFBCD6}" presName="TopArrow" presStyleLbl="node1" presStyleIdx="0" presStyleCnt="2" custLinFactNeighborX="16817" custLinFactNeighborY="-4014"/>
      <dgm:spPr>
        <a:solidFill>
          <a:srgbClr val="FFC000">
            <a:alpha val="53000"/>
          </a:srgbClr>
        </a:solidFill>
      </dgm:spPr>
      <dgm:t>
        <a:bodyPr/>
        <a:lstStyle/>
        <a:p>
          <a:endParaRPr lang="ru-RU"/>
        </a:p>
      </dgm:t>
    </dgm:pt>
    <dgm:pt modelId="{8E6B1726-21DF-4346-B084-B9179AFE29B3}" type="pres">
      <dgm:prSet presAssocID="{53ED09C2-C527-4600-9372-077CF4DFBCD6}" presName="BottomArrow" presStyleLbl="node1" presStyleIdx="1" presStyleCnt="2" custLinFactNeighborX="11919" custLinFactNeighborY="35443"/>
      <dgm:spPr>
        <a:solidFill>
          <a:srgbClr val="7DA82B">
            <a:alpha val="75000"/>
          </a:srgbClr>
        </a:solidFill>
      </dgm:spPr>
      <dgm:t>
        <a:bodyPr/>
        <a:lstStyle/>
        <a:p>
          <a:endParaRPr lang="ru-RU"/>
        </a:p>
      </dgm:t>
    </dgm:pt>
  </dgm:ptLst>
  <dgm:cxnLst>
    <dgm:cxn modelId="{CCC2B8B2-FD77-44BA-87A7-E803B301C628}" type="presOf" srcId="{3FD8E713-06AC-4C43-966E-6C2F1EBFE264}" destId="{24780E21-96AA-426C-8F69-690623AA833E}" srcOrd="0" destOrd="0" presId="urn:microsoft.com/office/officeart/2009/layout/ReverseList"/>
    <dgm:cxn modelId="{95112C72-ED6B-475E-A7F8-A57A403A63F4}" type="presOf" srcId="{D8D35C2B-C25D-4CF1-8E82-CCDA5399A76E}" destId="{983253C5-8D49-40BD-85FA-CF61A37D34F1}" srcOrd="0" destOrd="0" presId="urn:microsoft.com/office/officeart/2009/layout/ReverseList"/>
    <dgm:cxn modelId="{F68927E1-6FC6-4BC7-BCD8-5950E708696B}" srcId="{53ED09C2-C527-4600-9372-077CF4DFBCD6}" destId="{3FD8E713-06AC-4C43-966E-6C2F1EBFE264}" srcOrd="1" destOrd="0" parTransId="{ACE7BF37-E795-4D2D-A713-F5F696EE1B3F}" sibTransId="{1E6640C3-762D-4277-A363-BCA4DF2CD9A9}"/>
    <dgm:cxn modelId="{895875E3-0E25-4201-AF90-CC07DB3C771C}" srcId="{53ED09C2-C527-4600-9372-077CF4DFBCD6}" destId="{D8D35C2B-C25D-4CF1-8E82-CCDA5399A76E}" srcOrd="0" destOrd="0" parTransId="{BC4DCF32-36B3-4CFE-A33C-95BC2D0BB052}" sibTransId="{B67F0D70-2481-49F2-BD78-89FE76FB2910}"/>
    <dgm:cxn modelId="{4C70DAB9-689D-44F5-A071-78D3268CB935}" type="presOf" srcId="{53ED09C2-C527-4600-9372-077CF4DFBCD6}" destId="{BF19231F-D532-48FE-9433-469ECCF701EE}" srcOrd="0" destOrd="0" presId="urn:microsoft.com/office/officeart/2009/layout/ReverseList"/>
    <dgm:cxn modelId="{81562977-29F8-48B7-A6DD-C66DB69D9D55}" type="presOf" srcId="{D8D35C2B-C25D-4CF1-8E82-CCDA5399A76E}" destId="{AD837694-6D1D-4CD3-B779-442DB50FF32A}" srcOrd="1" destOrd="0" presId="urn:microsoft.com/office/officeart/2009/layout/ReverseList"/>
    <dgm:cxn modelId="{CA6901A8-47F6-41D4-AB80-363470C7EF26}" type="presOf" srcId="{3FD8E713-06AC-4C43-966E-6C2F1EBFE264}" destId="{1811CB6A-3271-445F-86E4-44F34BEAE976}" srcOrd="1" destOrd="0" presId="urn:microsoft.com/office/officeart/2009/layout/ReverseList"/>
    <dgm:cxn modelId="{8EA28522-201C-4E21-A185-24E79E72175A}" type="presParOf" srcId="{BF19231F-D532-48FE-9433-469ECCF701EE}" destId="{983253C5-8D49-40BD-85FA-CF61A37D34F1}" srcOrd="0" destOrd="0" presId="urn:microsoft.com/office/officeart/2009/layout/ReverseList"/>
    <dgm:cxn modelId="{82CB1D8A-2322-4217-B291-217395ECF56C}" type="presParOf" srcId="{BF19231F-D532-48FE-9433-469ECCF701EE}" destId="{AD837694-6D1D-4CD3-B779-442DB50FF32A}" srcOrd="1" destOrd="0" presId="urn:microsoft.com/office/officeart/2009/layout/ReverseList"/>
    <dgm:cxn modelId="{A29D99FE-8EFC-40CD-9F0B-A74AD89FB675}" type="presParOf" srcId="{BF19231F-D532-48FE-9433-469ECCF701EE}" destId="{24780E21-96AA-426C-8F69-690623AA833E}" srcOrd="2" destOrd="0" presId="urn:microsoft.com/office/officeart/2009/layout/ReverseList"/>
    <dgm:cxn modelId="{5A8B496E-C50C-4BAE-8EAF-0CADA6175778}" type="presParOf" srcId="{BF19231F-D532-48FE-9433-469ECCF701EE}" destId="{1811CB6A-3271-445F-86E4-44F34BEAE976}" srcOrd="3" destOrd="0" presId="urn:microsoft.com/office/officeart/2009/layout/ReverseList"/>
    <dgm:cxn modelId="{0BBB3017-1DCD-4D50-A7A2-EEAED93210AD}" type="presParOf" srcId="{BF19231F-D532-48FE-9433-469ECCF701EE}" destId="{BDB94DC5-B0FF-4335-A2A0-082F04ABF337}" srcOrd="4" destOrd="0" presId="urn:microsoft.com/office/officeart/2009/layout/ReverseList"/>
    <dgm:cxn modelId="{E8714FC5-88A4-472F-9DAD-111AC5D94CAD}" type="presParOf" srcId="{BF19231F-D532-48FE-9433-469ECCF701EE}" destId="{8E6B1726-21DF-4346-B084-B9179AFE29B3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A2D241-88CF-4888-9C75-A1C125D1F09A}" type="doc">
      <dgm:prSet loTypeId="urn:microsoft.com/office/officeart/2005/8/layout/funnel1" loCatId="process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F746E6C-49D7-4C5D-B57D-2D961F0FCEAB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400" dirty="0" smtClean="0">
              <a:ln/>
            </a:rPr>
            <a:t>Паевой фонд</a:t>
          </a:r>
          <a:endParaRPr lang="ru-RU" sz="1400" dirty="0">
            <a:ln/>
          </a:endParaRPr>
        </a:p>
      </dgm:t>
    </dgm:pt>
    <dgm:pt modelId="{2B0FB1EA-A3AD-40E6-8DA0-F58D661D25CA}" type="parTrans" cxnId="{C748E981-AF71-4F73-9FC1-0F415F9090C9}">
      <dgm:prSet/>
      <dgm:spPr/>
      <dgm:t>
        <a:bodyPr/>
        <a:lstStyle/>
        <a:p>
          <a:endParaRPr lang="ru-RU"/>
        </a:p>
      </dgm:t>
    </dgm:pt>
    <dgm:pt modelId="{AE81DB80-D9B8-44ED-91D3-47CB04DD2346}" type="sibTrans" cxnId="{C748E981-AF71-4F73-9FC1-0F415F9090C9}">
      <dgm:prSet/>
      <dgm:spPr/>
      <dgm:t>
        <a:bodyPr/>
        <a:lstStyle/>
        <a:p>
          <a:endParaRPr lang="ru-RU"/>
        </a:p>
      </dgm:t>
    </dgm:pt>
    <dgm:pt modelId="{04CA8220-40A5-41C4-91F1-D2F182D788D4}">
      <dgm:prSet phldrT="[Текст]" custT="1"/>
      <dgm:spPr>
        <a:solidFill>
          <a:srgbClr val="669900"/>
        </a:solidFill>
      </dgm:spPr>
      <dgm:t>
        <a:bodyPr/>
        <a:lstStyle/>
        <a:p>
          <a:r>
            <a:rPr lang="ru-RU" sz="1600" dirty="0" smtClean="0">
              <a:ln/>
            </a:rPr>
            <a:t>Неделимый фонд</a:t>
          </a:r>
          <a:endParaRPr lang="ru-RU" sz="1600" dirty="0">
            <a:ln/>
          </a:endParaRPr>
        </a:p>
      </dgm:t>
    </dgm:pt>
    <dgm:pt modelId="{0831156B-504C-436B-B6A3-2FA5FA7D5472}" type="parTrans" cxnId="{2E2DE0A3-CDD7-48B7-8838-E210B4AD7DEE}">
      <dgm:prSet/>
      <dgm:spPr/>
      <dgm:t>
        <a:bodyPr/>
        <a:lstStyle/>
        <a:p>
          <a:endParaRPr lang="ru-RU"/>
        </a:p>
      </dgm:t>
    </dgm:pt>
    <dgm:pt modelId="{58BB62F0-C7BF-4FD3-B1F5-AAD67A2CFB7C}" type="sibTrans" cxnId="{2E2DE0A3-CDD7-48B7-8838-E210B4AD7DEE}">
      <dgm:prSet/>
      <dgm:spPr/>
      <dgm:t>
        <a:bodyPr/>
        <a:lstStyle/>
        <a:p>
          <a:endParaRPr lang="ru-RU"/>
        </a:p>
      </dgm:t>
    </dgm:pt>
    <dgm:pt modelId="{46016619-91C0-4946-AD45-760BDC0EB9A5}">
      <dgm:prSet phldrT="[Текст]" custT="1"/>
      <dgm:spPr>
        <a:solidFill>
          <a:srgbClr val="C00000">
            <a:alpha val="70000"/>
          </a:srgbClr>
        </a:solidFill>
      </dgm:spPr>
      <dgm:t>
        <a:bodyPr/>
        <a:lstStyle/>
        <a:p>
          <a:r>
            <a:rPr lang="ru-RU" sz="1600" dirty="0" smtClean="0">
              <a:ln/>
            </a:rPr>
            <a:t>Резервный фонд</a:t>
          </a:r>
          <a:endParaRPr lang="ru-RU" sz="1600" dirty="0">
            <a:ln/>
          </a:endParaRPr>
        </a:p>
      </dgm:t>
    </dgm:pt>
    <dgm:pt modelId="{EDF2237F-C054-4B9B-AAD8-51DE62181FA2}" type="parTrans" cxnId="{26C34289-8E10-4896-8B8B-0FD87BFDDA0D}">
      <dgm:prSet/>
      <dgm:spPr/>
      <dgm:t>
        <a:bodyPr/>
        <a:lstStyle/>
        <a:p>
          <a:endParaRPr lang="ru-RU"/>
        </a:p>
      </dgm:t>
    </dgm:pt>
    <dgm:pt modelId="{3A53FA37-CDF4-45A5-8BC6-6C59C6DE000E}" type="sibTrans" cxnId="{26C34289-8E10-4896-8B8B-0FD87BFDDA0D}">
      <dgm:prSet/>
      <dgm:spPr/>
      <dgm:t>
        <a:bodyPr/>
        <a:lstStyle/>
        <a:p>
          <a:endParaRPr lang="ru-RU"/>
        </a:p>
      </dgm:t>
    </dgm:pt>
    <dgm:pt modelId="{A2725A63-4E57-47DE-A97E-1EFEEAE71732}">
      <dgm:prSet phldrT="[Текст]"/>
      <dgm:spPr/>
      <dgm:t>
        <a:bodyPr/>
        <a:lstStyle/>
        <a:p>
          <a:r>
            <a:rPr lang="ru-RU" b="1" dirty="0" smtClean="0">
              <a:ln/>
              <a:solidFill>
                <a:srgbClr val="C00000"/>
              </a:solidFill>
            </a:rPr>
            <a:t>Имущество кооператива</a:t>
          </a:r>
          <a:endParaRPr lang="ru-RU" b="1" dirty="0">
            <a:ln/>
            <a:solidFill>
              <a:srgbClr val="C00000"/>
            </a:solidFill>
          </a:endParaRPr>
        </a:p>
      </dgm:t>
    </dgm:pt>
    <dgm:pt modelId="{19F36E58-5108-4226-A020-2DE9AAFE63E1}" type="parTrans" cxnId="{C3C87A6B-B5FD-402E-88E2-B39C3A893D0C}">
      <dgm:prSet/>
      <dgm:spPr/>
      <dgm:t>
        <a:bodyPr/>
        <a:lstStyle/>
        <a:p>
          <a:endParaRPr lang="ru-RU"/>
        </a:p>
      </dgm:t>
    </dgm:pt>
    <dgm:pt modelId="{5230B174-97E4-4A30-9B1F-8F5F59C935A4}" type="sibTrans" cxnId="{C3C87A6B-B5FD-402E-88E2-B39C3A893D0C}">
      <dgm:prSet/>
      <dgm:spPr/>
      <dgm:t>
        <a:bodyPr/>
        <a:lstStyle/>
        <a:p>
          <a:endParaRPr lang="ru-RU"/>
        </a:p>
      </dgm:t>
    </dgm:pt>
    <dgm:pt modelId="{35DD0186-2C34-4A70-BBAD-53BF7A251012}" type="pres">
      <dgm:prSet presAssocID="{15A2D241-88CF-4888-9C75-A1C125D1F09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4895E0-7848-4115-BE4B-237D3F500A60}" type="pres">
      <dgm:prSet presAssocID="{15A2D241-88CF-4888-9C75-A1C125D1F09A}" presName="ellipse" presStyleLbl="trBgShp" presStyleIdx="0" presStyleCnt="1"/>
      <dgm:spPr/>
    </dgm:pt>
    <dgm:pt modelId="{9F6531CF-B329-4766-9A7D-72DE511DED98}" type="pres">
      <dgm:prSet presAssocID="{15A2D241-88CF-4888-9C75-A1C125D1F09A}" presName="arrow1" presStyleLbl="fgShp" presStyleIdx="0" presStyleCnt="1"/>
      <dgm:spPr/>
    </dgm:pt>
    <dgm:pt modelId="{C028ED48-42DE-408A-8758-5F54FFF6CF08}" type="pres">
      <dgm:prSet presAssocID="{15A2D241-88CF-4888-9C75-A1C125D1F09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2C952-47C3-4207-A972-0442C674AAE6}" type="pres">
      <dgm:prSet presAssocID="{04CA8220-40A5-41C4-91F1-D2F182D788D4}" presName="item1" presStyleLbl="node1" presStyleIdx="0" presStyleCnt="3" custScaleX="180307" custScaleY="98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169ED-C895-4528-8C5B-8C3C0389A965}" type="pres">
      <dgm:prSet presAssocID="{46016619-91C0-4946-AD45-760BDC0EB9A5}" presName="item2" presStyleLbl="node1" presStyleIdx="1" presStyleCnt="3" custScaleX="192847" custLinFactNeighborX="-27172" custLinFactNeighborY="-2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2F494-419D-43BE-AF81-CAB00778E248}" type="pres">
      <dgm:prSet presAssocID="{A2725A63-4E57-47DE-A97E-1EFEEAE71732}" presName="item3" presStyleLbl="node1" presStyleIdx="2" presStyleCnt="3" custScaleX="171720" custLinFactNeighborX="27971" custLinFactNeighborY="1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CDE0F-F701-4429-84EE-27031DAFE473}" type="pres">
      <dgm:prSet presAssocID="{15A2D241-88CF-4888-9C75-A1C125D1F09A}" presName="funnel" presStyleLbl="trAlignAcc1" presStyleIdx="0" presStyleCnt="1" custScaleX="155025" custScaleY="101914" custLinFactNeighborY="6844"/>
      <dgm:spPr>
        <a:solidFill>
          <a:srgbClr val="669900">
            <a:alpha val="27000"/>
          </a:srgbClr>
        </a:solidFill>
      </dgm:spPr>
      <dgm:t>
        <a:bodyPr/>
        <a:lstStyle/>
        <a:p>
          <a:endParaRPr lang="ru-RU"/>
        </a:p>
      </dgm:t>
    </dgm:pt>
  </dgm:ptLst>
  <dgm:cxnLst>
    <dgm:cxn modelId="{09DAB21A-83F4-407B-AF53-57F7FCABD957}" type="presOf" srcId="{46016619-91C0-4946-AD45-760BDC0EB9A5}" destId="{D2A2C952-47C3-4207-A972-0442C674AAE6}" srcOrd="0" destOrd="0" presId="urn:microsoft.com/office/officeart/2005/8/layout/funnel1"/>
    <dgm:cxn modelId="{8FB004E6-1ABB-4379-93A3-BAD064D1F28D}" type="presOf" srcId="{15A2D241-88CF-4888-9C75-A1C125D1F09A}" destId="{35DD0186-2C34-4A70-BBAD-53BF7A251012}" srcOrd="0" destOrd="0" presId="urn:microsoft.com/office/officeart/2005/8/layout/funnel1"/>
    <dgm:cxn modelId="{D2F0AFD1-4EA3-483C-9CCD-01040DDA61BE}" type="presOf" srcId="{A2725A63-4E57-47DE-A97E-1EFEEAE71732}" destId="{C028ED48-42DE-408A-8758-5F54FFF6CF08}" srcOrd="0" destOrd="0" presId="urn:microsoft.com/office/officeart/2005/8/layout/funnel1"/>
    <dgm:cxn modelId="{26C34289-8E10-4896-8B8B-0FD87BFDDA0D}" srcId="{15A2D241-88CF-4888-9C75-A1C125D1F09A}" destId="{46016619-91C0-4946-AD45-760BDC0EB9A5}" srcOrd="2" destOrd="0" parTransId="{EDF2237F-C054-4B9B-AAD8-51DE62181FA2}" sibTransId="{3A53FA37-CDF4-45A5-8BC6-6C59C6DE000E}"/>
    <dgm:cxn modelId="{C3C87A6B-B5FD-402E-88E2-B39C3A893D0C}" srcId="{15A2D241-88CF-4888-9C75-A1C125D1F09A}" destId="{A2725A63-4E57-47DE-A97E-1EFEEAE71732}" srcOrd="3" destOrd="0" parTransId="{19F36E58-5108-4226-A020-2DE9AAFE63E1}" sibTransId="{5230B174-97E4-4A30-9B1F-8F5F59C935A4}"/>
    <dgm:cxn modelId="{C748E981-AF71-4F73-9FC1-0F415F9090C9}" srcId="{15A2D241-88CF-4888-9C75-A1C125D1F09A}" destId="{AF746E6C-49D7-4C5D-B57D-2D961F0FCEAB}" srcOrd="0" destOrd="0" parTransId="{2B0FB1EA-A3AD-40E6-8DA0-F58D661D25CA}" sibTransId="{AE81DB80-D9B8-44ED-91D3-47CB04DD2346}"/>
    <dgm:cxn modelId="{CAD9B338-B760-41B3-9F13-6F5F88428064}" type="presOf" srcId="{AF746E6C-49D7-4C5D-B57D-2D961F0FCEAB}" destId="{F622F494-419D-43BE-AF81-CAB00778E248}" srcOrd="0" destOrd="0" presId="urn:microsoft.com/office/officeart/2005/8/layout/funnel1"/>
    <dgm:cxn modelId="{2E2DE0A3-CDD7-48B7-8838-E210B4AD7DEE}" srcId="{15A2D241-88CF-4888-9C75-A1C125D1F09A}" destId="{04CA8220-40A5-41C4-91F1-D2F182D788D4}" srcOrd="1" destOrd="0" parTransId="{0831156B-504C-436B-B6A3-2FA5FA7D5472}" sibTransId="{58BB62F0-C7BF-4FD3-B1F5-AAD67A2CFB7C}"/>
    <dgm:cxn modelId="{F64B1B4C-B147-4F83-AC5D-A5C85DC23A93}" type="presOf" srcId="{04CA8220-40A5-41C4-91F1-D2F182D788D4}" destId="{F69169ED-C895-4528-8C5B-8C3C0389A965}" srcOrd="0" destOrd="0" presId="urn:microsoft.com/office/officeart/2005/8/layout/funnel1"/>
    <dgm:cxn modelId="{0A8A8787-3DFD-4C00-8382-9DC187E26742}" type="presParOf" srcId="{35DD0186-2C34-4A70-BBAD-53BF7A251012}" destId="{2F4895E0-7848-4115-BE4B-237D3F500A60}" srcOrd="0" destOrd="0" presId="urn:microsoft.com/office/officeart/2005/8/layout/funnel1"/>
    <dgm:cxn modelId="{582073F7-2202-43AC-A30E-F56CC099992C}" type="presParOf" srcId="{35DD0186-2C34-4A70-BBAD-53BF7A251012}" destId="{9F6531CF-B329-4766-9A7D-72DE511DED98}" srcOrd="1" destOrd="0" presId="urn:microsoft.com/office/officeart/2005/8/layout/funnel1"/>
    <dgm:cxn modelId="{29BBCA50-69BC-481C-9B96-A109172BC9C6}" type="presParOf" srcId="{35DD0186-2C34-4A70-BBAD-53BF7A251012}" destId="{C028ED48-42DE-408A-8758-5F54FFF6CF08}" srcOrd="2" destOrd="0" presId="urn:microsoft.com/office/officeart/2005/8/layout/funnel1"/>
    <dgm:cxn modelId="{47D7CA5E-FB76-44D0-A989-339B94A9053A}" type="presParOf" srcId="{35DD0186-2C34-4A70-BBAD-53BF7A251012}" destId="{D2A2C952-47C3-4207-A972-0442C674AAE6}" srcOrd="3" destOrd="0" presId="urn:microsoft.com/office/officeart/2005/8/layout/funnel1"/>
    <dgm:cxn modelId="{30AAEE63-913F-4C35-8197-53648E9EE905}" type="presParOf" srcId="{35DD0186-2C34-4A70-BBAD-53BF7A251012}" destId="{F69169ED-C895-4528-8C5B-8C3C0389A965}" srcOrd="4" destOrd="0" presId="urn:microsoft.com/office/officeart/2005/8/layout/funnel1"/>
    <dgm:cxn modelId="{9B1E88FA-5485-47AA-91E9-72C41481B22C}" type="presParOf" srcId="{35DD0186-2C34-4A70-BBAD-53BF7A251012}" destId="{F622F494-419D-43BE-AF81-CAB00778E248}" srcOrd="5" destOrd="0" presId="urn:microsoft.com/office/officeart/2005/8/layout/funnel1"/>
    <dgm:cxn modelId="{5604B054-9D02-431C-81E4-43C341A23A13}" type="presParOf" srcId="{35DD0186-2C34-4A70-BBAD-53BF7A251012}" destId="{DF5CDE0F-F701-4429-84EE-27031DAFE47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02D91E-E9FA-44D7-B17D-C6AE43BF98F8}" type="doc">
      <dgm:prSet loTypeId="urn:microsoft.com/office/officeart/2011/layout/CircleProcess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93D0A0D-23C7-45D4-BB45-35B3190FFC8A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</a:rPr>
            <a:t>Паевой</a:t>
          </a:r>
        </a:p>
        <a:p>
          <a:r>
            <a:rPr lang="ru-RU" sz="1200" b="1" dirty="0" smtClean="0">
              <a:solidFill>
                <a:srgbClr val="002060"/>
              </a:solidFill>
            </a:rPr>
            <a:t> Фонд:</a:t>
          </a:r>
          <a:endParaRPr lang="ru-RU" sz="1200" b="1" dirty="0">
            <a:solidFill>
              <a:srgbClr val="002060"/>
            </a:solidFill>
          </a:endParaRPr>
        </a:p>
      </dgm:t>
    </dgm:pt>
    <dgm:pt modelId="{82A44FC5-396E-4A08-AEA4-35077AF6B623}" type="parTrans" cxnId="{81A846FC-5D4A-4059-8B97-D52478D7C100}">
      <dgm:prSet/>
      <dgm:spPr/>
      <dgm:t>
        <a:bodyPr/>
        <a:lstStyle/>
        <a:p>
          <a:endParaRPr lang="ru-RU"/>
        </a:p>
      </dgm:t>
    </dgm:pt>
    <dgm:pt modelId="{BE1D18DA-6130-4E8F-AB7A-946A772ECB3F}" type="sibTrans" cxnId="{81A846FC-5D4A-4059-8B97-D52478D7C100}">
      <dgm:prSet/>
      <dgm:spPr/>
      <dgm:t>
        <a:bodyPr/>
        <a:lstStyle/>
        <a:p>
          <a:endParaRPr lang="ru-RU"/>
        </a:p>
      </dgm:t>
    </dgm:pt>
    <dgm:pt modelId="{74F16118-4A6F-4542-8CDE-E50BDD4442C5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Приращенные паи</a:t>
          </a:r>
          <a:endParaRPr lang="ru-RU" sz="1000" b="1" dirty="0">
            <a:solidFill>
              <a:srgbClr val="002060"/>
            </a:solidFill>
          </a:endParaRPr>
        </a:p>
      </dgm:t>
    </dgm:pt>
    <dgm:pt modelId="{1E66C0FA-EED3-4507-9324-631D0627ACD2}" type="parTrans" cxnId="{665625F0-9FFB-4A73-8C1E-8F1922003E9B}">
      <dgm:prSet/>
      <dgm:spPr/>
      <dgm:t>
        <a:bodyPr/>
        <a:lstStyle/>
        <a:p>
          <a:endParaRPr lang="ru-RU"/>
        </a:p>
      </dgm:t>
    </dgm:pt>
    <dgm:pt modelId="{90027051-89C1-406F-98A4-5AE714047489}" type="sibTrans" cxnId="{665625F0-9FFB-4A73-8C1E-8F1922003E9B}">
      <dgm:prSet/>
      <dgm:spPr/>
      <dgm:t>
        <a:bodyPr/>
        <a:lstStyle/>
        <a:p>
          <a:endParaRPr lang="ru-RU"/>
        </a:p>
      </dgm:t>
    </dgm:pt>
    <dgm:pt modelId="{721D708D-120F-4875-8C69-CA9569787196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1000" b="1" dirty="0" smtClean="0">
              <a:solidFill>
                <a:srgbClr val="002060"/>
              </a:solidFill>
            </a:rPr>
            <a:t> Обязательный паевой взнос</a:t>
          </a:r>
          <a:endParaRPr lang="ru-RU" sz="1000" b="1" dirty="0">
            <a:solidFill>
              <a:srgbClr val="002060"/>
            </a:solidFill>
          </a:endParaRPr>
        </a:p>
      </dgm:t>
    </dgm:pt>
    <dgm:pt modelId="{A1172F12-5D53-4A73-AE95-8DC0BAD96B0A}" type="parTrans" cxnId="{A817AD9F-E463-492D-9C33-78DD03C76D4E}">
      <dgm:prSet/>
      <dgm:spPr/>
      <dgm:t>
        <a:bodyPr/>
        <a:lstStyle/>
        <a:p>
          <a:endParaRPr lang="ru-RU"/>
        </a:p>
      </dgm:t>
    </dgm:pt>
    <dgm:pt modelId="{1D48BC9E-FA14-4753-8065-71B45E960BAD}" type="sibTrans" cxnId="{A817AD9F-E463-492D-9C33-78DD03C76D4E}">
      <dgm:prSet/>
      <dgm:spPr/>
      <dgm:t>
        <a:bodyPr/>
        <a:lstStyle/>
        <a:p>
          <a:endParaRPr lang="ru-RU"/>
        </a:p>
      </dgm:t>
    </dgm:pt>
    <dgm:pt modelId="{194E238C-2478-4CB5-9652-3D3B2879EB30}">
      <dgm:prSet phldrT="[Текст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ru-RU" sz="900" b="1" dirty="0" err="1" smtClean="0">
              <a:solidFill>
                <a:srgbClr val="002060"/>
              </a:solidFill>
            </a:rPr>
            <a:t>Дополнитель-ный</a:t>
          </a:r>
          <a:r>
            <a:rPr lang="ru-RU" sz="900" b="1" dirty="0" smtClean="0">
              <a:solidFill>
                <a:srgbClr val="002060"/>
              </a:solidFill>
            </a:rPr>
            <a:t> паевой взнос</a:t>
          </a:r>
          <a:endParaRPr lang="ru-RU" sz="900" b="1" dirty="0">
            <a:solidFill>
              <a:srgbClr val="002060"/>
            </a:solidFill>
          </a:endParaRPr>
        </a:p>
      </dgm:t>
    </dgm:pt>
    <dgm:pt modelId="{737039CE-C905-478F-A6E3-7EC7C8D7251C}" type="parTrans" cxnId="{0FE76A9E-9BFD-4B6C-B0AD-C41B7F4997CB}">
      <dgm:prSet/>
      <dgm:spPr/>
      <dgm:t>
        <a:bodyPr/>
        <a:lstStyle/>
        <a:p>
          <a:endParaRPr lang="ru-RU"/>
        </a:p>
      </dgm:t>
    </dgm:pt>
    <dgm:pt modelId="{71C26DC5-3AFD-469B-98A9-50040C333A8F}" type="sibTrans" cxnId="{0FE76A9E-9BFD-4B6C-B0AD-C41B7F4997CB}">
      <dgm:prSet/>
      <dgm:spPr/>
      <dgm:t>
        <a:bodyPr/>
        <a:lstStyle/>
        <a:p>
          <a:endParaRPr lang="ru-RU"/>
        </a:p>
      </dgm:t>
    </dgm:pt>
    <dgm:pt modelId="{6985EB6B-84F2-4D1B-9F34-E9EEF4D4A108}" type="pres">
      <dgm:prSet presAssocID="{2D02D91E-E9FA-44D7-B17D-C6AE43BF98F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513D571-E5FE-4152-B6F6-FE17159E0C26}" type="pres">
      <dgm:prSet presAssocID="{74F16118-4A6F-4542-8CDE-E50BDD4442C5}" presName="Accent4" presStyleCnt="0"/>
      <dgm:spPr/>
    </dgm:pt>
    <dgm:pt modelId="{ACD82815-191A-4432-B37F-37AC0DB124F4}" type="pres">
      <dgm:prSet presAssocID="{74F16118-4A6F-4542-8CDE-E50BDD4442C5}" presName="Accent" presStyleLbl="node1" presStyleIdx="0" presStyleCnt="4" custScaleX="135024" custLinFactNeighborX="73196" custLinFactNeighborY="1030"/>
      <dgm:spPr/>
    </dgm:pt>
    <dgm:pt modelId="{96AFCC22-C72B-49B5-B36F-F911D86339F9}" type="pres">
      <dgm:prSet presAssocID="{74F16118-4A6F-4542-8CDE-E50BDD4442C5}" presName="ParentBackground4" presStyleCnt="0"/>
      <dgm:spPr/>
    </dgm:pt>
    <dgm:pt modelId="{5D7A1041-5777-4908-B99D-674767284622}" type="pres">
      <dgm:prSet presAssocID="{74F16118-4A6F-4542-8CDE-E50BDD4442C5}" presName="ParentBackground" presStyleLbl="fgAcc1" presStyleIdx="0" presStyleCnt="4" custScaleX="201188" custScaleY="130818" custLinFactX="690" custLinFactNeighborX="100000" custLinFactNeighborY="7825"/>
      <dgm:spPr/>
      <dgm:t>
        <a:bodyPr/>
        <a:lstStyle/>
        <a:p>
          <a:endParaRPr lang="ru-RU"/>
        </a:p>
      </dgm:t>
    </dgm:pt>
    <dgm:pt modelId="{B7E4884C-95C0-4F0D-8A03-C712DAD12674}" type="pres">
      <dgm:prSet presAssocID="{74F16118-4A6F-4542-8CDE-E50BDD4442C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E20ACA-1361-4A69-B9C3-8180D1A15DC9}" type="pres">
      <dgm:prSet presAssocID="{194E238C-2478-4CB5-9652-3D3B2879EB30}" presName="Accent3" presStyleCnt="0"/>
      <dgm:spPr/>
    </dgm:pt>
    <dgm:pt modelId="{324D0400-F559-4694-BB14-629BA96B85CD}" type="pres">
      <dgm:prSet presAssocID="{194E238C-2478-4CB5-9652-3D3B2879EB30}" presName="Accent" presStyleLbl="node1" presStyleIdx="1" presStyleCnt="4"/>
      <dgm:spPr/>
    </dgm:pt>
    <dgm:pt modelId="{4396D402-C9C6-4417-836D-4B9FA4C7309C}" type="pres">
      <dgm:prSet presAssocID="{194E238C-2478-4CB5-9652-3D3B2879EB30}" presName="ParentBackground3" presStyleCnt="0"/>
      <dgm:spPr/>
    </dgm:pt>
    <dgm:pt modelId="{9748E71B-C237-4D2C-9FA9-F5659D0EE485}" type="pres">
      <dgm:prSet presAssocID="{194E238C-2478-4CB5-9652-3D3B2879EB30}" presName="ParentBackground" presStyleLbl="fgAcc1" presStyleIdx="1" presStyleCnt="4" custScaleX="195350" custScaleY="146903" custLinFactNeighborX="44272" custLinFactNeighborY="1244"/>
      <dgm:spPr/>
      <dgm:t>
        <a:bodyPr/>
        <a:lstStyle/>
        <a:p>
          <a:endParaRPr lang="ru-RU"/>
        </a:p>
      </dgm:t>
    </dgm:pt>
    <dgm:pt modelId="{1CB53F95-8AF3-403C-8290-E95E26A34F89}" type="pres">
      <dgm:prSet presAssocID="{194E238C-2478-4CB5-9652-3D3B2879EB3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9A34F-5F6E-4E07-A700-72316D67F413}" type="pres">
      <dgm:prSet presAssocID="{721D708D-120F-4875-8C69-CA9569787196}" presName="Accent2" presStyleCnt="0"/>
      <dgm:spPr/>
    </dgm:pt>
    <dgm:pt modelId="{73FE7B5C-B2CC-41B9-91C5-8CDE0512865A}" type="pres">
      <dgm:prSet presAssocID="{721D708D-120F-4875-8C69-CA9569787196}" presName="Accent" presStyleLbl="node1" presStyleIdx="2" presStyleCnt="4" custLinFactNeighborX="-8508" custLinFactNeighborY="1529"/>
      <dgm:spPr/>
    </dgm:pt>
    <dgm:pt modelId="{402FCF52-8A4F-4997-A473-A791136A83E5}" type="pres">
      <dgm:prSet presAssocID="{721D708D-120F-4875-8C69-CA9569787196}" presName="ParentBackground2" presStyleCnt="0"/>
      <dgm:spPr/>
    </dgm:pt>
    <dgm:pt modelId="{96620D6B-829F-4B99-ABE6-7F9847A1E180}" type="pres">
      <dgm:prSet presAssocID="{721D708D-120F-4875-8C69-CA9569787196}" presName="ParentBackground" presStyleLbl="fgAcc1" presStyleIdx="2" presStyleCnt="4" custScaleX="215795" custScaleY="146903" custLinFactNeighborX="-44811" custLinFactNeighborY="387"/>
      <dgm:spPr/>
      <dgm:t>
        <a:bodyPr/>
        <a:lstStyle/>
        <a:p>
          <a:endParaRPr lang="ru-RU"/>
        </a:p>
      </dgm:t>
    </dgm:pt>
    <dgm:pt modelId="{6D7F4758-C797-4319-82A1-270242B88948}" type="pres">
      <dgm:prSet presAssocID="{721D708D-120F-4875-8C69-CA956978719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AA10-D3F1-4D2E-92BF-C16484F7CF87}" type="pres">
      <dgm:prSet presAssocID="{693D0A0D-23C7-45D4-BB45-35B3190FFC8A}" presName="Accent1" presStyleCnt="0"/>
      <dgm:spPr/>
    </dgm:pt>
    <dgm:pt modelId="{4FE8E862-8CE4-4933-B9D0-2D394ED3B254}" type="pres">
      <dgm:prSet presAssocID="{693D0A0D-23C7-45D4-BB45-35B3190FFC8A}" presName="Accent" presStyleLbl="node1" presStyleIdx="3" presStyleCnt="4" custScaleX="120843" custScaleY="112398" custLinFactNeighborX="-59780" custLinFactNeighborY="-2015"/>
      <dgm:spPr/>
    </dgm:pt>
    <dgm:pt modelId="{2614BD21-5939-43D3-B482-EED2FB1F7B16}" type="pres">
      <dgm:prSet presAssocID="{693D0A0D-23C7-45D4-BB45-35B3190FFC8A}" presName="ParentBackground1" presStyleCnt="0"/>
      <dgm:spPr/>
    </dgm:pt>
    <dgm:pt modelId="{2FA957CD-6E38-45F0-A6FC-EB3FBF75497D}" type="pres">
      <dgm:prSet presAssocID="{693D0A0D-23C7-45D4-BB45-35B3190FFC8A}" presName="ParentBackground" presStyleLbl="fgAcc1" presStyleIdx="3" presStyleCnt="4" custScaleX="171260" custScaleY="167886" custLinFactX="-19553" custLinFactNeighborX="-100000" custLinFactNeighborY="1319"/>
      <dgm:spPr/>
      <dgm:t>
        <a:bodyPr/>
        <a:lstStyle/>
        <a:p>
          <a:endParaRPr lang="ru-RU"/>
        </a:p>
      </dgm:t>
    </dgm:pt>
    <dgm:pt modelId="{CA6F7C6B-F478-491A-9184-5CCB3F68BBDA}" type="pres">
      <dgm:prSet presAssocID="{693D0A0D-23C7-45D4-BB45-35B3190FFC8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71CBF6-88C5-40C2-B5D3-3CEC2A3C977E}" type="presOf" srcId="{693D0A0D-23C7-45D4-BB45-35B3190FFC8A}" destId="{CA6F7C6B-F478-491A-9184-5CCB3F68BBDA}" srcOrd="1" destOrd="0" presId="urn:microsoft.com/office/officeart/2011/layout/CircleProcess"/>
    <dgm:cxn modelId="{074953FD-AE12-4554-8042-49C6DDEC932B}" type="presOf" srcId="{2D02D91E-E9FA-44D7-B17D-C6AE43BF98F8}" destId="{6985EB6B-84F2-4D1B-9F34-E9EEF4D4A108}" srcOrd="0" destOrd="0" presId="urn:microsoft.com/office/officeart/2011/layout/CircleProcess"/>
    <dgm:cxn modelId="{1A667EBB-BB43-4449-9154-158C2715A7C5}" type="presOf" srcId="{721D708D-120F-4875-8C69-CA9569787196}" destId="{6D7F4758-C797-4319-82A1-270242B88948}" srcOrd="1" destOrd="0" presId="urn:microsoft.com/office/officeart/2011/layout/CircleProcess"/>
    <dgm:cxn modelId="{7D4680B9-053F-414F-82A2-2C74562AC511}" type="presOf" srcId="{74F16118-4A6F-4542-8CDE-E50BDD4442C5}" destId="{5D7A1041-5777-4908-B99D-674767284622}" srcOrd="0" destOrd="0" presId="urn:microsoft.com/office/officeart/2011/layout/CircleProcess"/>
    <dgm:cxn modelId="{39CEAE06-CC0D-4CEB-80B4-D7A447628225}" type="presOf" srcId="{194E238C-2478-4CB5-9652-3D3B2879EB30}" destId="{1CB53F95-8AF3-403C-8290-E95E26A34F89}" srcOrd="1" destOrd="0" presId="urn:microsoft.com/office/officeart/2011/layout/CircleProcess"/>
    <dgm:cxn modelId="{81A846FC-5D4A-4059-8B97-D52478D7C100}" srcId="{2D02D91E-E9FA-44D7-B17D-C6AE43BF98F8}" destId="{693D0A0D-23C7-45D4-BB45-35B3190FFC8A}" srcOrd="0" destOrd="0" parTransId="{82A44FC5-396E-4A08-AEA4-35077AF6B623}" sibTransId="{BE1D18DA-6130-4E8F-AB7A-946A772ECB3F}"/>
    <dgm:cxn modelId="{C780F4A5-023E-4E12-94EE-7745D3A5BE1F}" type="presOf" srcId="{721D708D-120F-4875-8C69-CA9569787196}" destId="{96620D6B-829F-4B99-ABE6-7F9847A1E180}" srcOrd="0" destOrd="0" presId="urn:microsoft.com/office/officeart/2011/layout/CircleProcess"/>
    <dgm:cxn modelId="{665625F0-9FFB-4A73-8C1E-8F1922003E9B}" srcId="{2D02D91E-E9FA-44D7-B17D-C6AE43BF98F8}" destId="{74F16118-4A6F-4542-8CDE-E50BDD4442C5}" srcOrd="3" destOrd="0" parTransId="{1E66C0FA-EED3-4507-9324-631D0627ACD2}" sibTransId="{90027051-89C1-406F-98A4-5AE714047489}"/>
    <dgm:cxn modelId="{71BEEE2B-97D0-4A33-824E-2FD81E6F6DF8}" type="presOf" srcId="{693D0A0D-23C7-45D4-BB45-35B3190FFC8A}" destId="{2FA957CD-6E38-45F0-A6FC-EB3FBF75497D}" srcOrd="0" destOrd="0" presId="urn:microsoft.com/office/officeart/2011/layout/CircleProcess"/>
    <dgm:cxn modelId="{E9A6F6F2-647B-4BDE-A568-C7B794569919}" type="presOf" srcId="{74F16118-4A6F-4542-8CDE-E50BDD4442C5}" destId="{B7E4884C-95C0-4F0D-8A03-C712DAD12674}" srcOrd="1" destOrd="0" presId="urn:microsoft.com/office/officeart/2011/layout/CircleProcess"/>
    <dgm:cxn modelId="{A817AD9F-E463-492D-9C33-78DD03C76D4E}" srcId="{2D02D91E-E9FA-44D7-B17D-C6AE43BF98F8}" destId="{721D708D-120F-4875-8C69-CA9569787196}" srcOrd="1" destOrd="0" parTransId="{A1172F12-5D53-4A73-AE95-8DC0BAD96B0A}" sibTransId="{1D48BC9E-FA14-4753-8065-71B45E960BAD}"/>
    <dgm:cxn modelId="{E2E50B90-4A2A-464E-AD8C-5D23227D2661}" type="presOf" srcId="{194E238C-2478-4CB5-9652-3D3B2879EB30}" destId="{9748E71B-C237-4D2C-9FA9-F5659D0EE485}" srcOrd="0" destOrd="0" presId="urn:microsoft.com/office/officeart/2011/layout/CircleProcess"/>
    <dgm:cxn modelId="{0FE76A9E-9BFD-4B6C-B0AD-C41B7F4997CB}" srcId="{2D02D91E-E9FA-44D7-B17D-C6AE43BF98F8}" destId="{194E238C-2478-4CB5-9652-3D3B2879EB30}" srcOrd="2" destOrd="0" parTransId="{737039CE-C905-478F-A6E3-7EC7C8D7251C}" sibTransId="{71C26DC5-3AFD-469B-98A9-50040C333A8F}"/>
    <dgm:cxn modelId="{355D2288-1B11-4928-9216-CF07CF26B01B}" type="presParOf" srcId="{6985EB6B-84F2-4D1B-9F34-E9EEF4D4A108}" destId="{3513D571-E5FE-4152-B6F6-FE17159E0C26}" srcOrd="0" destOrd="0" presId="urn:microsoft.com/office/officeart/2011/layout/CircleProcess"/>
    <dgm:cxn modelId="{E76DAECB-920F-4A02-9984-45802887C683}" type="presParOf" srcId="{3513D571-E5FE-4152-B6F6-FE17159E0C26}" destId="{ACD82815-191A-4432-B37F-37AC0DB124F4}" srcOrd="0" destOrd="0" presId="urn:microsoft.com/office/officeart/2011/layout/CircleProcess"/>
    <dgm:cxn modelId="{CE021C10-0369-49A0-9F6B-DC80DEC892E5}" type="presParOf" srcId="{6985EB6B-84F2-4D1B-9F34-E9EEF4D4A108}" destId="{96AFCC22-C72B-49B5-B36F-F911D86339F9}" srcOrd="1" destOrd="0" presId="urn:microsoft.com/office/officeart/2011/layout/CircleProcess"/>
    <dgm:cxn modelId="{BA000040-C4BF-416F-B7AE-EF5A29B76629}" type="presParOf" srcId="{96AFCC22-C72B-49B5-B36F-F911D86339F9}" destId="{5D7A1041-5777-4908-B99D-674767284622}" srcOrd="0" destOrd="0" presId="urn:microsoft.com/office/officeart/2011/layout/CircleProcess"/>
    <dgm:cxn modelId="{427278DF-BD6B-4613-9FB8-8DE2FEE3F3E1}" type="presParOf" srcId="{6985EB6B-84F2-4D1B-9F34-E9EEF4D4A108}" destId="{B7E4884C-95C0-4F0D-8A03-C712DAD12674}" srcOrd="2" destOrd="0" presId="urn:microsoft.com/office/officeart/2011/layout/CircleProcess"/>
    <dgm:cxn modelId="{851381B5-7B39-4FC5-8B22-962BFFBBE337}" type="presParOf" srcId="{6985EB6B-84F2-4D1B-9F34-E9EEF4D4A108}" destId="{A9E20ACA-1361-4A69-B9C3-8180D1A15DC9}" srcOrd="3" destOrd="0" presId="urn:microsoft.com/office/officeart/2011/layout/CircleProcess"/>
    <dgm:cxn modelId="{C820C0FA-8C76-4622-B88E-5E1BC6622D4A}" type="presParOf" srcId="{A9E20ACA-1361-4A69-B9C3-8180D1A15DC9}" destId="{324D0400-F559-4694-BB14-629BA96B85CD}" srcOrd="0" destOrd="0" presId="urn:microsoft.com/office/officeart/2011/layout/CircleProcess"/>
    <dgm:cxn modelId="{579D6992-5D0B-4AD9-9EED-D16F310438EF}" type="presParOf" srcId="{6985EB6B-84F2-4D1B-9F34-E9EEF4D4A108}" destId="{4396D402-C9C6-4417-836D-4B9FA4C7309C}" srcOrd="4" destOrd="0" presId="urn:microsoft.com/office/officeart/2011/layout/CircleProcess"/>
    <dgm:cxn modelId="{71AD1869-BFBF-4203-8A36-99FE46D038E8}" type="presParOf" srcId="{4396D402-C9C6-4417-836D-4B9FA4C7309C}" destId="{9748E71B-C237-4D2C-9FA9-F5659D0EE485}" srcOrd="0" destOrd="0" presId="urn:microsoft.com/office/officeart/2011/layout/CircleProcess"/>
    <dgm:cxn modelId="{85B4FB5F-7459-4A94-ACD6-4AB5BB51EF09}" type="presParOf" srcId="{6985EB6B-84F2-4D1B-9F34-E9EEF4D4A108}" destId="{1CB53F95-8AF3-403C-8290-E95E26A34F89}" srcOrd="5" destOrd="0" presId="urn:microsoft.com/office/officeart/2011/layout/CircleProcess"/>
    <dgm:cxn modelId="{02BB06AD-CB16-4EF4-87C6-9CD4D2AB4572}" type="presParOf" srcId="{6985EB6B-84F2-4D1B-9F34-E9EEF4D4A108}" destId="{CE89A34F-5F6E-4E07-A700-72316D67F413}" srcOrd="6" destOrd="0" presId="urn:microsoft.com/office/officeart/2011/layout/CircleProcess"/>
    <dgm:cxn modelId="{D1AF055D-4B57-4E58-B46C-B22C329F199E}" type="presParOf" srcId="{CE89A34F-5F6E-4E07-A700-72316D67F413}" destId="{73FE7B5C-B2CC-41B9-91C5-8CDE0512865A}" srcOrd="0" destOrd="0" presId="urn:microsoft.com/office/officeart/2011/layout/CircleProcess"/>
    <dgm:cxn modelId="{C7DE765D-4680-42DB-8C5B-95517B54693A}" type="presParOf" srcId="{6985EB6B-84F2-4D1B-9F34-E9EEF4D4A108}" destId="{402FCF52-8A4F-4997-A473-A791136A83E5}" srcOrd="7" destOrd="0" presId="urn:microsoft.com/office/officeart/2011/layout/CircleProcess"/>
    <dgm:cxn modelId="{5D9679ED-88F9-4645-B713-CB19A81853FD}" type="presParOf" srcId="{402FCF52-8A4F-4997-A473-A791136A83E5}" destId="{96620D6B-829F-4B99-ABE6-7F9847A1E180}" srcOrd="0" destOrd="0" presId="urn:microsoft.com/office/officeart/2011/layout/CircleProcess"/>
    <dgm:cxn modelId="{CABA91B7-5800-4A77-9E84-41A46F75505C}" type="presParOf" srcId="{6985EB6B-84F2-4D1B-9F34-E9EEF4D4A108}" destId="{6D7F4758-C797-4319-82A1-270242B88948}" srcOrd="8" destOrd="0" presId="urn:microsoft.com/office/officeart/2011/layout/CircleProcess"/>
    <dgm:cxn modelId="{07568A1B-7BCE-4AD9-AD0D-32139890EBD1}" type="presParOf" srcId="{6985EB6B-84F2-4D1B-9F34-E9EEF4D4A108}" destId="{9B66AA10-D3F1-4D2E-92BF-C16484F7CF87}" srcOrd="9" destOrd="0" presId="urn:microsoft.com/office/officeart/2011/layout/CircleProcess"/>
    <dgm:cxn modelId="{4C47807C-86FE-4858-B4FD-45AA5BCA6EDA}" type="presParOf" srcId="{9B66AA10-D3F1-4D2E-92BF-C16484F7CF87}" destId="{4FE8E862-8CE4-4933-B9D0-2D394ED3B254}" srcOrd="0" destOrd="0" presId="urn:microsoft.com/office/officeart/2011/layout/CircleProcess"/>
    <dgm:cxn modelId="{026DF82B-A338-42D2-979F-649EA308824C}" type="presParOf" srcId="{6985EB6B-84F2-4D1B-9F34-E9EEF4D4A108}" destId="{2614BD21-5939-43D3-B482-EED2FB1F7B16}" srcOrd="10" destOrd="0" presId="urn:microsoft.com/office/officeart/2011/layout/CircleProcess"/>
    <dgm:cxn modelId="{D6538C36-7059-4C05-86E3-1A58E3A5187E}" type="presParOf" srcId="{2614BD21-5939-43D3-B482-EED2FB1F7B16}" destId="{2FA957CD-6E38-45F0-A6FC-EB3FBF75497D}" srcOrd="0" destOrd="0" presId="urn:microsoft.com/office/officeart/2011/layout/CircleProcess"/>
    <dgm:cxn modelId="{67D9EDA1-2AB5-44ED-AC6C-67C3BC3265D2}" type="presParOf" srcId="{6985EB6B-84F2-4D1B-9F34-E9EEF4D4A108}" destId="{CA6F7C6B-F478-491A-9184-5CCB3F68BBDA}" srcOrd="11" destOrd="0" presId="urn:microsoft.com/office/officeart/2011/layout/CircleProcess"/>
  </dgm:cxnLst>
  <dgm:bg>
    <a:solidFill>
      <a:schemeClr val="accent3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966355-DD00-44A4-9DD2-ECC271EFAD42}">
      <dsp:nvSpPr>
        <dsp:cNvPr id="0" name=""/>
        <dsp:cNvSpPr/>
      </dsp:nvSpPr>
      <dsp:spPr>
        <a:xfrm>
          <a:off x="0" y="149921"/>
          <a:ext cx="2518653" cy="682806"/>
        </a:xfrm>
        <a:prstGeom prst="roundRect">
          <a:avLst>
            <a:gd name="adj" fmla="val 10000"/>
          </a:avLst>
        </a:pr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НЕКОММЕРЧЕСКИЕ</a:t>
          </a:r>
          <a:endParaRPr lang="ru-RU" sz="16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0" y="149921"/>
        <a:ext cx="2518653" cy="682806"/>
      </dsp:txXfrm>
    </dsp:sp>
    <dsp:sp modelId="{DBB19774-DBF3-4D31-89CC-02434FE5C614}">
      <dsp:nvSpPr>
        <dsp:cNvPr id="0" name=""/>
        <dsp:cNvSpPr/>
      </dsp:nvSpPr>
      <dsp:spPr>
        <a:xfrm>
          <a:off x="251865" y="832727"/>
          <a:ext cx="899818" cy="444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779"/>
              </a:lnTo>
              <a:lnTo>
                <a:pt x="899818" y="444779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4E567-7F29-47AF-821A-60ACE80135DA}">
      <dsp:nvSpPr>
        <dsp:cNvPr id="0" name=""/>
        <dsp:cNvSpPr/>
      </dsp:nvSpPr>
      <dsp:spPr>
        <a:xfrm>
          <a:off x="1151683" y="936104"/>
          <a:ext cx="4316570" cy="682806"/>
        </a:xfrm>
        <a:prstGeom prst="roundRect">
          <a:avLst>
            <a:gd name="adj" fmla="val 10000"/>
          </a:avLst>
        </a:prstGeom>
        <a:solidFill>
          <a:srgbClr val="FFC000"/>
        </a:solidFill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sng" kern="1200" cap="none" spc="0" baseline="0" dirty="0" smtClean="0">
              <a:ln w="0"/>
              <a:solidFill>
                <a:schemeClr val="tx1"/>
              </a:solidFill>
              <a:effectLst/>
            </a:rPr>
            <a:t>Потребительское общество</a:t>
          </a:r>
          <a:r>
            <a:rPr lang="ru-RU" sz="1100" b="1" u="sng" kern="1200" cap="none" spc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u="none" kern="1200" cap="none" spc="0" dirty="0" smtClean="0">
              <a:ln w="0"/>
              <a:solidFill>
                <a:schemeClr val="tx1"/>
              </a:solidFill>
              <a:effectLst/>
            </a:rPr>
            <a:t>(созданное гражданами  в виде потребительского кооператива</a:t>
          </a:r>
          <a:r>
            <a:rPr lang="ru-RU" sz="1000" b="1" i="0" u="none" kern="120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900" b="1" i="0" u="none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51683" y="936104"/>
        <a:ext cx="4316570" cy="682806"/>
      </dsp:txXfrm>
    </dsp:sp>
    <dsp:sp modelId="{D4DBE9E9-F025-479F-A482-7195EB9B144A}">
      <dsp:nvSpPr>
        <dsp:cNvPr id="0" name=""/>
        <dsp:cNvSpPr/>
      </dsp:nvSpPr>
      <dsp:spPr>
        <a:xfrm>
          <a:off x="251865" y="832727"/>
          <a:ext cx="855518" cy="14422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2264"/>
              </a:lnTo>
              <a:lnTo>
                <a:pt x="855518" y="1442264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1659B-82D0-4E18-A811-21A257F962A7}">
      <dsp:nvSpPr>
        <dsp:cNvPr id="0" name=""/>
        <dsp:cNvSpPr/>
      </dsp:nvSpPr>
      <dsp:spPr>
        <a:xfrm>
          <a:off x="1107383" y="1728193"/>
          <a:ext cx="4394322" cy="1093596"/>
        </a:xfrm>
        <a:prstGeom prst="roundRect">
          <a:avLst>
            <a:gd name="adj" fmla="val 10000"/>
          </a:avLst>
        </a:pr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u="sng" kern="1200" cap="none" spc="0" baseline="0" dirty="0" smtClean="0">
              <a:ln w="0"/>
              <a:solidFill>
                <a:schemeClr val="tx1"/>
              </a:solidFill>
              <a:effectLst/>
            </a:rPr>
            <a:t>Потребительский  сельскохозяйственный кооператив</a:t>
          </a:r>
          <a:r>
            <a:rPr lang="ru-RU" sz="1200" b="1" u="none" kern="1200" cap="none" spc="0" baseline="0" dirty="0" smtClean="0">
              <a:ln w="0"/>
              <a:solidFill>
                <a:schemeClr val="tx1"/>
              </a:solidFill>
              <a:effectLst/>
            </a:rPr>
            <a:t>,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i="0" u="none" kern="1200" cap="none" spc="0" baseline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</a:t>
          </a:r>
          <a:r>
            <a:rPr lang="ru-RU" sz="1200" b="1" i="0" u="none" kern="1200" cap="none" spc="0" baseline="0" dirty="0" smtClean="0">
              <a:ln w="0"/>
              <a:solidFill>
                <a:schemeClr val="tx1"/>
              </a:solidFill>
              <a:effectLst/>
            </a:rPr>
            <a:t>созданный в виде  перерабатывающего, снабженческо-сбытового, обслуживающего, садоводческого и других специализированных кооперативов)</a:t>
          </a:r>
          <a:endParaRPr lang="ru-RU" sz="1200" b="1" i="0" u="none" kern="1200" cap="none" spc="0" baseline="0" dirty="0">
            <a:ln w="0"/>
            <a:solidFill>
              <a:schemeClr val="tx1"/>
            </a:solidFill>
            <a:effectLst/>
          </a:endParaRPr>
        </a:p>
      </dsp:txBody>
      <dsp:txXfrm>
        <a:off x="1107383" y="1728193"/>
        <a:ext cx="4394322" cy="1093596"/>
      </dsp:txXfrm>
    </dsp:sp>
    <dsp:sp modelId="{BF656C43-86E6-4C9F-B69F-1760415E6370}">
      <dsp:nvSpPr>
        <dsp:cNvPr id="0" name=""/>
        <dsp:cNvSpPr/>
      </dsp:nvSpPr>
      <dsp:spPr>
        <a:xfrm>
          <a:off x="251865" y="832727"/>
          <a:ext cx="948816" cy="2539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598"/>
              </a:lnTo>
              <a:lnTo>
                <a:pt x="948816" y="2539598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21AAF-6EC7-465A-B80B-B2DB74F8FB0C}">
      <dsp:nvSpPr>
        <dsp:cNvPr id="0" name=""/>
        <dsp:cNvSpPr/>
      </dsp:nvSpPr>
      <dsp:spPr>
        <a:xfrm>
          <a:off x="1200682" y="2972211"/>
          <a:ext cx="4338922" cy="800228"/>
        </a:xfrm>
        <a:prstGeom prst="roundRect">
          <a:avLst>
            <a:gd name="adj" fmla="val 10000"/>
          </a:avLst>
        </a:prstGeom>
        <a:solidFill>
          <a:srgbClr val="FFC000"/>
        </a:solidFill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u="sng" kern="1200" cap="none" spc="0" baseline="0" dirty="0" smtClean="0">
              <a:ln w="0"/>
              <a:solidFill>
                <a:schemeClr val="tx1"/>
              </a:solidFill>
              <a:effectLst/>
            </a:rPr>
            <a:t>Кредитный кооператив</a:t>
          </a:r>
          <a:r>
            <a:rPr lang="ru-RU" sz="1100" b="1" kern="1200" cap="none" spc="0" dirty="0" smtClean="0">
              <a:ln w="0"/>
              <a:solidFill>
                <a:schemeClr val="tx1"/>
              </a:solidFill>
              <a:effectLst/>
            </a:rPr>
            <a:t>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(созданный в виде кредитного потребительского кооператива, кредитного сельскохозяйственнного потребительского кооператива, кредитного потребительского кооператива граждан)</a:t>
          </a:r>
          <a:endParaRPr lang="ru-RU" sz="1100" b="1" i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200682" y="2972211"/>
        <a:ext cx="4338922" cy="80022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5E3D6A-4999-45D2-B142-877FADB614E9}">
      <dsp:nvSpPr>
        <dsp:cNvPr id="0" name=""/>
        <dsp:cNvSpPr/>
      </dsp:nvSpPr>
      <dsp:spPr>
        <a:xfrm>
          <a:off x="3908166" y="295687"/>
          <a:ext cx="776785" cy="7769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CD0E8-9332-4063-8983-37E5BC346DDA}">
      <dsp:nvSpPr>
        <dsp:cNvPr id="0" name=""/>
        <dsp:cNvSpPr/>
      </dsp:nvSpPr>
      <dsp:spPr>
        <a:xfrm>
          <a:off x="3933797" y="321589"/>
          <a:ext cx="725110" cy="725109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Живот-</a:t>
          </a:r>
          <a:r>
            <a:rPr lang="ru-RU" sz="1000" b="1" kern="1200" dirty="0" err="1" smtClean="0">
              <a:solidFill>
                <a:srgbClr val="002060"/>
              </a:solidFill>
            </a:rPr>
            <a:t>ные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4037562" y="425195"/>
        <a:ext cx="517995" cy="517896"/>
      </dsp:txXfrm>
    </dsp:sp>
    <dsp:sp modelId="{ACD82815-191A-4432-B37F-37AC0DB124F4}">
      <dsp:nvSpPr>
        <dsp:cNvPr id="0" name=""/>
        <dsp:cNvSpPr/>
      </dsp:nvSpPr>
      <dsp:spPr>
        <a:xfrm rot="2700000">
          <a:off x="3104968" y="295728"/>
          <a:ext cx="776695" cy="77669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1041-5777-4908-B99D-674767284622}">
      <dsp:nvSpPr>
        <dsp:cNvPr id="0" name=""/>
        <dsp:cNvSpPr/>
      </dsp:nvSpPr>
      <dsp:spPr>
        <a:xfrm>
          <a:off x="3035619" y="191961"/>
          <a:ext cx="948292" cy="948573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Сельхоз-техника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3170780" y="327497"/>
        <a:ext cx="677428" cy="677501"/>
      </dsp:txXfrm>
    </dsp:sp>
    <dsp:sp modelId="{324D0400-F559-4694-BB14-629BA96B85CD}">
      <dsp:nvSpPr>
        <dsp:cNvPr id="0" name=""/>
        <dsp:cNvSpPr/>
      </dsp:nvSpPr>
      <dsp:spPr>
        <a:xfrm rot="2700000">
          <a:off x="2302551" y="295728"/>
          <a:ext cx="776695" cy="77669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E71B-C237-4D2C-9FA9-F5659D0EE485}">
      <dsp:nvSpPr>
        <dsp:cNvPr id="0" name=""/>
        <dsp:cNvSpPr/>
      </dsp:nvSpPr>
      <dsp:spPr>
        <a:xfrm>
          <a:off x="2179587" y="151540"/>
          <a:ext cx="1023036" cy="1065207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2060"/>
              </a:solidFill>
            </a:rPr>
            <a:t>Объекты  </a:t>
          </a:r>
          <a:r>
            <a:rPr lang="ru-RU" sz="900" b="1" kern="1200" dirty="0" err="1" smtClean="0">
              <a:solidFill>
                <a:srgbClr val="002060"/>
              </a:solidFill>
            </a:rPr>
            <a:t>недвижи</a:t>
          </a:r>
          <a:r>
            <a:rPr lang="ru-RU" sz="900" b="1" kern="1200" dirty="0" smtClean="0">
              <a:solidFill>
                <a:srgbClr val="002060"/>
              </a:solidFill>
            </a:rPr>
            <a:t>-мости	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2325402" y="303741"/>
        <a:ext cx="730823" cy="760805"/>
      </dsp:txXfrm>
    </dsp:sp>
    <dsp:sp modelId="{73FE7B5C-B2CC-41B9-91C5-8CDE0512865A}">
      <dsp:nvSpPr>
        <dsp:cNvPr id="0" name=""/>
        <dsp:cNvSpPr/>
      </dsp:nvSpPr>
      <dsp:spPr>
        <a:xfrm rot="2700000">
          <a:off x="1406267" y="312528"/>
          <a:ext cx="776695" cy="77669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20D6B-829F-4B99-ABE6-7F9847A1E180}">
      <dsp:nvSpPr>
        <dsp:cNvPr id="0" name=""/>
        <dsp:cNvSpPr/>
      </dsp:nvSpPr>
      <dsp:spPr>
        <a:xfrm>
          <a:off x="1000113" y="152018"/>
          <a:ext cx="1226516" cy="1065207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Земля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1175629" y="304219"/>
        <a:ext cx="876183" cy="760805"/>
      </dsp:txXfrm>
    </dsp:sp>
    <dsp:sp modelId="{4FE8E862-8CE4-4933-B9D0-2D394ED3B254}">
      <dsp:nvSpPr>
        <dsp:cNvPr id="0" name=""/>
        <dsp:cNvSpPr/>
      </dsp:nvSpPr>
      <dsp:spPr>
        <a:xfrm rot="2700000">
          <a:off x="320216" y="223798"/>
          <a:ext cx="920555" cy="92055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extrusionH="76200" contourW="12700">
          <a:extrusionClr>
            <a:srgbClr val="669900"/>
          </a:extrusionClr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957CD-6E38-45F0-A6FC-EB3FBF75497D}">
      <dsp:nvSpPr>
        <dsp:cNvPr id="0" name=""/>
        <dsp:cNvSpPr/>
      </dsp:nvSpPr>
      <dsp:spPr>
        <a:xfrm>
          <a:off x="51351" y="75465"/>
          <a:ext cx="1459676" cy="1217357"/>
        </a:xfrm>
        <a:prstGeom prst="ellipse">
          <a:avLst/>
        </a:prstGeom>
        <a:solidFill>
          <a:srgbClr val="669900">
            <a:alpha val="63000"/>
          </a:srgb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contourW="12700">
          <a:contourClr>
            <a:schemeClr val="bg1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Неделимый Фонд: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260232" y="249406"/>
        <a:ext cx="1042744" cy="869475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D82815-191A-4432-B37F-37AC0DB124F4}">
      <dsp:nvSpPr>
        <dsp:cNvPr id="0" name=""/>
        <dsp:cNvSpPr/>
      </dsp:nvSpPr>
      <dsp:spPr>
        <a:xfrm>
          <a:off x="3532124" y="307969"/>
          <a:ext cx="786212" cy="786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1041-5777-4908-B99D-674767284622}">
      <dsp:nvSpPr>
        <dsp:cNvPr id="0" name=""/>
        <dsp:cNvSpPr/>
      </dsp:nvSpPr>
      <dsp:spPr>
        <a:xfrm>
          <a:off x="3509250" y="153982"/>
          <a:ext cx="1421805" cy="1113956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err="1" smtClean="0">
              <a:solidFill>
                <a:srgbClr val="002060"/>
              </a:solidFill>
            </a:rPr>
            <a:t>Дополнитель-ные</a:t>
          </a:r>
          <a:r>
            <a:rPr lang="ru-RU" sz="1000" b="1" kern="1200" dirty="0" smtClean="0">
              <a:solidFill>
                <a:srgbClr val="002060"/>
              </a:solidFill>
            </a:rPr>
            <a:t> взносы </a:t>
          </a:r>
          <a:r>
            <a:rPr lang="ru-RU" sz="800" b="0" i="1" kern="1200" dirty="0" smtClean="0">
              <a:solidFill>
                <a:srgbClr val="002060"/>
              </a:solidFill>
            </a:rPr>
            <a:t>(</a:t>
          </a:r>
          <a:r>
            <a:rPr lang="ru-RU" sz="800" b="0" i="1" kern="1200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kern="1200" dirty="0" smtClean="0">
              <a:solidFill>
                <a:srgbClr val="002060"/>
              </a:solidFill>
            </a:rPr>
            <a:t>.)</a:t>
          </a:r>
          <a:endParaRPr lang="ru-RU" sz="800" b="0" i="1" kern="1200" dirty="0">
            <a:solidFill>
              <a:srgbClr val="002060"/>
            </a:solidFill>
          </a:endParaRPr>
        </a:p>
      </dsp:txBody>
      <dsp:txXfrm>
        <a:off x="3712365" y="313149"/>
        <a:ext cx="1015575" cy="795623"/>
      </dsp:txXfrm>
    </dsp:sp>
    <dsp:sp modelId="{324D0400-F559-4694-BB14-629BA96B85CD}">
      <dsp:nvSpPr>
        <dsp:cNvPr id="0" name=""/>
        <dsp:cNvSpPr/>
      </dsp:nvSpPr>
      <dsp:spPr>
        <a:xfrm rot="2700000">
          <a:off x="2553427" y="299808"/>
          <a:ext cx="786225" cy="78622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E71B-C237-4D2C-9FA9-F5659D0EE485}">
      <dsp:nvSpPr>
        <dsp:cNvPr id="0" name=""/>
        <dsp:cNvSpPr/>
      </dsp:nvSpPr>
      <dsp:spPr>
        <a:xfrm>
          <a:off x="2277391" y="153982"/>
          <a:ext cx="1445621" cy="1078014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2060"/>
              </a:solidFill>
            </a:rPr>
            <a:t>Отчисления от доходов</a:t>
          </a:r>
          <a:r>
            <a:rPr lang="ru-RU" sz="800" b="1" kern="1200" dirty="0" smtClean="0">
              <a:solidFill>
                <a:srgbClr val="002060"/>
              </a:solidFill>
            </a:rPr>
            <a:t>	 </a:t>
          </a:r>
          <a:r>
            <a:rPr lang="ru-RU" sz="800" b="0" i="1" kern="1200" dirty="0" smtClean="0">
              <a:solidFill>
                <a:srgbClr val="002060"/>
              </a:solidFill>
            </a:rPr>
            <a:t>(</a:t>
          </a:r>
          <a:r>
            <a:rPr lang="ru-RU" sz="800" b="0" i="1" kern="1200" dirty="0" err="1" smtClean="0">
              <a:solidFill>
                <a:srgbClr val="002060"/>
              </a:solidFill>
            </a:rPr>
            <a:t>потреб.кооп</a:t>
          </a:r>
          <a:r>
            <a:rPr lang="ru-RU" sz="800" b="0" i="1" kern="1200" dirty="0" smtClean="0">
              <a:solidFill>
                <a:srgbClr val="002060"/>
              </a:solidFill>
            </a:rPr>
            <a:t>.)</a:t>
          </a:r>
          <a:r>
            <a:rPr lang="ru-RU" sz="900" b="1" kern="1200" dirty="0" smtClean="0">
              <a:solidFill>
                <a:srgbClr val="002060"/>
              </a:solidFill>
            </a:rPr>
            <a:t>	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2483908" y="308013"/>
        <a:ext cx="1032587" cy="769952"/>
      </dsp:txXfrm>
    </dsp:sp>
    <dsp:sp modelId="{73FE7B5C-B2CC-41B9-91C5-8CDE0512865A}">
      <dsp:nvSpPr>
        <dsp:cNvPr id="0" name=""/>
        <dsp:cNvSpPr/>
      </dsp:nvSpPr>
      <dsp:spPr>
        <a:xfrm rot="2700000">
          <a:off x="1649689" y="316810"/>
          <a:ext cx="786225" cy="786225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20D6B-829F-4B99-ABE6-7F9847A1E180}">
      <dsp:nvSpPr>
        <dsp:cNvPr id="0" name=""/>
        <dsp:cNvSpPr/>
      </dsp:nvSpPr>
      <dsp:spPr>
        <a:xfrm>
          <a:off x="1272746" y="153982"/>
          <a:ext cx="1273245" cy="1078014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2060"/>
              </a:solidFill>
            </a:rPr>
            <a:t>Не менее 10% от прибыли </a:t>
          </a:r>
          <a:r>
            <a:rPr lang="ru-RU" sz="900" b="0" i="1" kern="1200" dirty="0" smtClean="0">
              <a:solidFill>
                <a:srgbClr val="002060"/>
              </a:solidFill>
            </a:rPr>
            <a:t>(</a:t>
          </a:r>
          <a:r>
            <a:rPr lang="ru-RU" sz="800" b="0" i="1" kern="1200" dirty="0" err="1" smtClean="0">
              <a:solidFill>
                <a:srgbClr val="002060"/>
              </a:solidFill>
            </a:rPr>
            <a:t>произ.кооп</a:t>
          </a:r>
          <a:r>
            <a:rPr lang="ru-RU" sz="800" b="0" i="1" kern="1200" dirty="0" smtClean="0">
              <a:solidFill>
                <a:srgbClr val="002060"/>
              </a:solidFill>
            </a:rPr>
            <a:t>.)</a:t>
          </a:r>
          <a:endParaRPr lang="ru-RU" sz="800" b="0" i="1" kern="1200" dirty="0">
            <a:solidFill>
              <a:srgbClr val="002060"/>
            </a:solidFill>
          </a:endParaRPr>
        </a:p>
      </dsp:txBody>
      <dsp:txXfrm>
        <a:off x="1454638" y="308013"/>
        <a:ext cx="909460" cy="769952"/>
      </dsp:txXfrm>
    </dsp:sp>
    <dsp:sp modelId="{4FE8E862-8CE4-4933-B9D0-2D394ED3B254}">
      <dsp:nvSpPr>
        <dsp:cNvPr id="0" name=""/>
        <dsp:cNvSpPr/>
      </dsp:nvSpPr>
      <dsp:spPr>
        <a:xfrm rot="2700000">
          <a:off x="391616" y="226995"/>
          <a:ext cx="931850" cy="93185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957CD-6E38-45F0-A6FC-EB3FBF75497D}">
      <dsp:nvSpPr>
        <dsp:cNvPr id="0" name=""/>
        <dsp:cNvSpPr/>
      </dsp:nvSpPr>
      <dsp:spPr>
        <a:xfrm>
          <a:off x="0" y="76993"/>
          <a:ext cx="1515986" cy="1231993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Резервный Фонд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1" kern="1200" dirty="0" smtClean="0">
              <a:solidFill>
                <a:srgbClr val="002060"/>
              </a:solidFill>
            </a:rPr>
            <a:t>(Не менее 10% от Паевого фонда)</a:t>
          </a:r>
          <a:endParaRPr lang="ru-RU" sz="1000" b="0" i="1" kern="1200" dirty="0">
            <a:solidFill>
              <a:srgbClr val="002060"/>
            </a:solidFill>
          </a:endParaRPr>
        </a:p>
      </dsp:txBody>
      <dsp:txXfrm>
        <a:off x="216569" y="253025"/>
        <a:ext cx="1082847" cy="8799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65033C-EECF-4918-BCE5-FFD67C661856}">
      <dsp:nvSpPr>
        <dsp:cNvPr id="0" name=""/>
        <dsp:cNvSpPr/>
      </dsp:nvSpPr>
      <dsp:spPr>
        <a:xfrm>
          <a:off x="336728" y="9109"/>
          <a:ext cx="6526898" cy="544593"/>
        </a:xfrm>
        <a:prstGeom prst="roundRect">
          <a:avLst>
            <a:gd name="adj" fmla="val 10000"/>
          </a:avLst>
        </a:prstGeom>
        <a:solidFill>
          <a:srgbClr val="FFC000">
            <a:alpha val="80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Председатель кооператива –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избирается на общем собрании  Пайщиков</a:t>
          </a:r>
          <a:endParaRPr lang="ru-RU" sz="1600" b="1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6728" y="9109"/>
        <a:ext cx="6526898" cy="544593"/>
      </dsp:txXfrm>
    </dsp:sp>
    <dsp:sp modelId="{9888849B-64DA-4CEF-9D22-C8E30379AAE8}">
      <dsp:nvSpPr>
        <dsp:cNvPr id="0" name=""/>
        <dsp:cNvSpPr/>
      </dsp:nvSpPr>
      <dsp:spPr>
        <a:xfrm>
          <a:off x="97561" y="673789"/>
          <a:ext cx="873516" cy="68468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BFE25-70B2-4408-8DC2-CD2C2B16D77E}">
      <dsp:nvSpPr>
        <dsp:cNvPr id="0" name=""/>
        <dsp:cNvSpPr/>
      </dsp:nvSpPr>
      <dsp:spPr>
        <a:xfrm>
          <a:off x="1239423" y="646867"/>
          <a:ext cx="5229258" cy="643290"/>
        </a:xfrm>
        <a:prstGeom prst="roundRect">
          <a:avLst>
            <a:gd name="adj" fmla="val 16670"/>
          </a:avLst>
        </a:prstGeom>
        <a:solidFill>
          <a:srgbClr val="669900">
            <a:alpha val="68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Члены кооператива – жители сельского поселения и/или сельхоз товаропроизводители (КФХ, ИП-Главы КФХ,ООО)</a:t>
          </a:r>
          <a:endParaRPr lang="ru-RU" sz="105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39423" y="646867"/>
        <a:ext cx="5229258" cy="643290"/>
      </dsp:txXfrm>
    </dsp:sp>
    <dsp:sp modelId="{C26142D8-5883-48C4-ACD0-D52439D18D29}">
      <dsp:nvSpPr>
        <dsp:cNvPr id="0" name=""/>
        <dsp:cNvSpPr/>
      </dsp:nvSpPr>
      <dsp:spPr>
        <a:xfrm>
          <a:off x="144018" y="1897537"/>
          <a:ext cx="855256" cy="75338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05022-C8CF-40F0-AB4D-6A0E1D057B28}">
      <dsp:nvSpPr>
        <dsp:cNvPr id="0" name=""/>
        <dsp:cNvSpPr/>
      </dsp:nvSpPr>
      <dsp:spPr>
        <a:xfrm>
          <a:off x="1217210" y="1341270"/>
          <a:ext cx="5209954" cy="1529255"/>
        </a:xfrm>
        <a:prstGeom prst="roundRect">
          <a:avLst>
            <a:gd name="adj" fmla="val 16670"/>
          </a:avLst>
        </a:prstGeom>
        <a:solidFill>
          <a:srgbClr val="FFC000">
            <a:alpha val="83000"/>
          </a:srgbClr>
        </a:solidFill>
        <a:ln w="25400" cap="flat" cmpd="sng" algn="ctr">
          <a:solidFill>
            <a:srgbClr val="669900">
              <a:alpha val="8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Взаимоотношения с членами Кооператива –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  1. Члены Кооператива  подписывают соглашения с Кооперативом об объемах поставки их продукции через Кооператив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  2. Члены Кооператива  подписывают соглашения с Кооперативом о закупке необходимых   им объемов  семян, средств защиты растений, кормов, </a:t>
          </a:r>
          <a:r>
            <a:rPr lang="ru-RU" sz="1050" b="1" kern="1200" cap="none" spc="0" dirty="0" err="1" smtClean="0">
              <a:ln w="0"/>
              <a:solidFill>
                <a:schemeClr val="tx1"/>
              </a:solidFill>
              <a:effectLst/>
            </a:rPr>
            <a:t>ветпрепаратов</a:t>
          </a: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, животных, птицы и т.д.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  3. Кооператив заключает договоры с членами Кооператива  на предоставление услуг по переработке, сортировке, упаковке их продукции</a:t>
          </a:r>
          <a:endParaRPr lang="ru-RU" sz="105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17210" y="1341270"/>
        <a:ext cx="5209954" cy="1529255"/>
      </dsp:txXfrm>
    </dsp:sp>
    <dsp:sp modelId="{AF3124CE-A743-4BBA-92CC-F9E47CF9EE95}">
      <dsp:nvSpPr>
        <dsp:cNvPr id="0" name=""/>
        <dsp:cNvSpPr/>
      </dsp:nvSpPr>
      <dsp:spPr>
        <a:xfrm>
          <a:off x="107375" y="3016442"/>
          <a:ext cx="842986" cy="68468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42D16-8219-476D-B52A-39B87581BBC1}">
      <dsp:nvSpPr>
        <dsp:cNvPr id="0" name=""/>
        <dsp:cNvSpPr/>
      </dsp:nvSpPr>
      <dsp:spPr>
        <a:xfrm>
          <a:off x="1211524" y="3046476"/>
          <a:ext cx="5207883" cy="794900"/>
        </a:xfrm>
        <a:prstGeom prst="roundRect">
          <a:avLst>
            <a:gd name="adj" fmla="val 16670"/>
          </a:avLst>
        </a:prstGeom>
        <a:solidFill>
          <a:srgbClr val="669900">
            <a:alpha val="65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Осуществление деятельности: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1.На арендуемых либо собственных площадях объектов недвижимости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2.Орудия производства – собственные и/или приобретенные в лизинг, возможна аренда</a:t>
          </a:r>
          <a:endParaRPr lang="ru-RU" sz="105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11524" y="3046476"/>
        <a:ext cx="5207883" cy="7949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33E7AA-8C41-4344-957D-F0552ED910A1}">
      <dsp:nvSpPr>
        <dsp:cNvPr id="0" name=""/>
        <dsp:cNvSpPr/>
      </dsp:nvSpPr>
      <dsp:spPr>
        <a:xfrm>
          <a:off x="1468333" y="1480273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FAAED-A02A-4608-8A1E-0DA2D7B8DFEC}">
      <dsp:nvSpPr>
        <dsp:cNvPr id="0" name=""/>
        <dsp:cNvSpPr/>
      </dsp:nvSpPr>
      <dsp:spPr>
        <a:xfrm>
          <a:off x="1366310" y="1529386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A56E5-9DB2-47F7-A268-CF6F787550AB}">
      <dsp:nvSpPr>
        <dsp:cNvPr id="0" name=""/>
        <dsp:cNvSpPr/>
      </dsp:nvSpPr>
      <dsp:spPr>
        <a:xfrm>
          <a:off x="1259416" y="1568179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11FCC-B0CB-465E-8201-7CC965AE4931}">
      <dsp:nvSpPr>
        <dsp:cNvPr id="0" name=""/>
        <dsp:cNvSpPr/>
      </dsp:nvSpPr>
      <dsp:spPr>
        <a:xfrm>
          <a:off x="1958152" y="911747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5FD07-BAE2-4A13-B5CB-1A57123A00B6}">
      <dsp:nvSpPr>
        <dsp:cNvPr id="0" name=""/>
        <dsp:cNvSpPr/>
      </dsp:nvSpPr>
      <dsp:spPr>
        <a:xfrm>
          <a:off x="1917018" y="1011693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C8F89-38B9-4D87-A5C6-E87C087D3B64}">
      <dsp:nvSpPr>
        <dsp:cNvPr id="0" name=""/>
        <dsp:cNvSpPr/>
      </dsp:nvSpPr>
      <dsp:spPr>
        <a:xfrm>
          <a:off x="1887791" y="15938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5A846-D9DC-43FA-AFC7-99F29756F9BF}">
      <dsp:nvSpPr>
        <dsp:cNvPr id="0" name=""/>
        <dsp:cNvSpPr/>
      </dsp:nvSpPr>
      <dsp:spPr>
        <a:xfrm>
          <a:off x="1963023" y="111607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61877-D5C5-4A8C-B702-E8D6151B4D17}">
      <dsp:nvSpPr>
        <dsp:cNvPr id="0" name=""/>
        <dsp:cNvSpPr/>
      </dsp:nvSpPr>
      <dsp:spPr>
        <a:xfrm>
          <a:off x="2038255" y="6383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9A5C0-1EB2-4281-831A-8DCD2403FB20}">
      <dsp:nvSpPr>
        <dsp:cNvPr id="0" name=""/>
        <dsp:cNvSpPr/>
      </dsp:nvSpPr>
      <dsp:spPr>
        <a:xfrm>
          <a:off x="2113487" y="111607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50721-8E31-4D2E-B98E-35FD65580CBB}">
      <dsp:nvSpPr>
        <dsp:cNvPr id="0" name=""/>
        <dsp:cNvSpPr/>
      </dsp:nvSpPr>
      <dsp:spPr>
        <a:xfrm>
          <a:off x="2188719" y="15938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99DB3-4C01-45EF-AC11-65C23AE6C231}">
      <dsp:nvSpPr>
        <dsp:cNvPr id="0" name=""/>
        <dsp:cNvSpPr/>
      </dsp:nvSpPr>
      <dsp:spPr>
        <a:xfrm>
          <a:off x="2038255" y="164542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C24B1-561E-459B-A335-EEA194A32204}">
      <dsp:nvSpPr>
        <dsp:cNvPr id="0" name=""/>
        <dsp:cNvSpPr/>
      </dsp:nvSpPr>
      <dsp:spPr>
        <a:xfrm>
          <a:off x="2038255" y="265443"/>
          <a:ext cx="54123" cy="54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BCCC4-9734-414D-BD29-DFA159943FAA}">
      <dsp:nvSpPr>
        <dsp:cNvPr id="0" name=""/>
        <dsp:cNvSpPr/>
      </dsp:nvSpPr>
      <dsp:spPr>
        <a:xfrm>
          <a:off x="1201793" y="1747171"/>
          <a:ext cx="1167446" cy="313023"/>
        </a:xfrm>
        <a:prstGeom prst="roundRect">
          <a:avLst/>
        </a:prstGeom>
        <a:solidFill>
          <a:srgbClr val="669900">
            <a:alpha val="70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cap="none" spc="0" dirty="0" smtClean="0">
              <a:ln w="0"/>
              <a:solidFill>
                <a:schemeClr val="tx1"/>
              </a:solidFill>
              <a:effectLst/>
            </a:rPr>
            <a:t>Поставщики птицы</a:t>
          </a:r>
          <a:endParaRPr lang="ru-RU" sz="10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201793" y="1747171"/>
        <a:ext cx="1167446" cy="313023"/>
      </dsp:txXfrm>
    </dsp:sp>
    <dsp:sp modelId="{A5F08900-9B30-404A-B8C9-602FA38F7E61}">
      <dsp:nvSpPr>
        <dsp:cNvPr id="0" name=""/>
        <dsp:cNvSpPr/>
      </dsp:nvSpPr>
      <dsp:spPr>
        <a:xfrm>
          <a:off x="671904" y="1376430"/>
          <a:ext cx="541236" cy="5411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2B99E-DA1D-4926-B0D9-0F67218DE7DD}">
      <dsp:nvSpPr>
        <dsp:cNvPr id="0" name=""/>
        <dsp:cNvSpPr/>
      </dsp:nvSpPr>
      <dsp:spPr>
        <a:xfrm>
          <a:off x="1746529" y="1276867"/>
          <a:ext cx="1167446" cy="313023"/>
        </a:xfrm>
        <a:prstGeom prst="roundRect">
          <a:avLst/>
        </a:prstGeom>
        <a:solidFill>
          <a:srgbClr val="FFC000">
            <a:alpha val="75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</a:rPr>
            <a:t>Поставщики кормов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1746529" y="1276867"/>
        <a:ext cx="1167446" cy="313023"/>
      </dsp:txXfrm>
    </dsp:sp>
    <dsp:sp modelId="{79CFCB47-E961-4739-BE67-BCE622772385}">
      <dsp:nvSpPr>
        <dsp:cNvPr id="0" name=""/>
        <dsp:cNvSpPr/>
      </dsp:nvSpPr>
      <dsp:spPr>
        <a:xfrm>
          <a:off x="1422869" y="969958"/>
          <a:ext cx="541236" cy="5411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6BE34-DAB2-4F0F-87CB-5A9285D837AD}">
      <dsp:nvSpPr>
        <dsp:cNvPr id="0" name=""/>
        <dsp:cNvSpPr/>
      </dsp:nvSpPr>
      <dsp:spPr>
        <a:xfrm>
          <a:off x="2293148" y="710956"/>
          <a:ext cx="1167446" cy="313023"/>
        </a:xfrm>
        <a:prstGeom prst="roundRect">
          <a:avLst/>
        </a:prstGeom>
        <a:solidFill>
          <a:srgbClr val="669900">
            <a:alpha val="68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</a:rPr>
            <a:t>Поставщики</a:t>
          </a:r>
          <a:r>
            <a:rPr lang="ru-RU" sz="600" b="1" kern="1200" dirty="0" smtClean="0">
              <a:solidFill>
                <a:schemeClr val="tx1"/>
              </a:solidFill>
            </a:rPr>
            <a:t> </a:t>
          </a:r>
          <a:r>
            <a:rPr lang="ru-RU" sz="900" b="1" kern="1200" dirty="0" err="1" smtClean="0">
              <a:solidFill>
                <a:schemeClr val="tx1"/>
              </a:solidFill>
            </a:rPr>
            <a:t>ветпрепаратов</a:t>
          </a:r>
          <a:endParaRPr lang="ru-RU" sz="900" b="1" kern="1200" dirty="0">
            <a:solidFill>
              <a:schemeClr val="tx1"/>
            </a:solidFill>
          </a:endParaRPr>
        </a:p>
      </dsp:txBody>
      <dsp:txXfrm>
        <a:off x="2293148" y="710956"/>
        <a:ext cx="1167446" cy="313023"/>
      </dsp:txXfrm>
    </dsp:sp>
    <dsp:sp modelId="{E06E2D85-6E09-4954-8DC0-349932CC5A05}">
      <dsp:nvSpPr>
        <dsp:cNvPr id="0" name=""/>
        <dsp:cNvSpPr/>
      </dsp:nvSpPr>
      <dsp:spPr>
        <a:xfrm>
          <a:off x="1771409" y="297923"/>
          <a:ext cx="541236" cy="54119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6A9E93-27E6-4C97-BAC6-E377373EE753}">
      <dsp:nvSpPr>
        <dsp:cNvPr id="0" name=""/>
        <dsp:cNvSpPr/>
      </dsp:nvSpPr>
      <dsp:spPr>
        <a:xfrm>
          <a:off x="13502" y="89450"/>
          <a:ext cx="2054578" cy="769251"/>
        </a:xfrm>
        <a:prstGeom prst="roundRect">
          <a:avLst>
            <a:gd name="adj" fmla="val 10000"/>
          </a:avLst>
        </a:prstGeom>
        <a:solidFill>
          <a:srgbClr val="669900">
            <a:alpha val="73000"/>
          </a:srgbClr>
        </a:solidFill>
        <a:ln w="47625" cap="flat" cmpd="sng" algn="ctr">
          <a:solidFill>
            <a:srgbClr val="FFC000">
              <a:alpha val="78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Общее собрание </a:t>
          </a:r>
          <a:endParaRPr lang="ru-RU" sz="12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3502" y="89450"/>
        <a:ext cx="2054578" cy="769251"/>
      </dsp:txXfrm>
    </dsp:sp>
    <dsp:sp modelId="{6650675B-4E42-4315-85C6-5C3005A9B4ED}">
      <dsp:nvSpPr>
        <dsp:cNvPr id="0" name=""/>
        <dsp:cNvSpPr/>
      </dsp:nvSpPr>
      <dsp:spPr>
        <a:xfrm>
          <a:off x="218960" y="858702"/>
          <a:ext cx="192719" cy="537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968"/>
              </a:lnTo>
              <a:lnTo>
                <a:pt x="192719" y="537968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E4D3F-4CEC-4B47-9874-334287AADD90}">
      <dsp:nvSpPr>
        <dsp:cNvPr id="0" name=""/>
        <dsp:cNvSpPr/>
      </dsp:nvSpPr>
      <dsp:spPr>
        <a:xfrm>
          <a:off x="411679" y="1012044"/>
          <a:ext cx="2971932" cy="769251"/>
        </a:xfrm>
        <a:prstGeom prst="roundRect">
          <a:avLst>
            <a:gd name="adj" fmla="val 10000"/>
          </a:avLst>
        </a:prstGeom>
        <a:solidFill>
          <a:srgbClr val="FFC000">
            <a:alpha val="95000"/>
          </a:srgbClr>
        </a:solidFill>
        <a:ln w="47625" cap="flat" cmpd="sng" algn="ctr">
          <a:solidFill>
            <a:srgbClr val="FFC000">
              <a:alpha val="72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Правление и/или Председатель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(членов кооператива менее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25 человек) 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1679" y="1012044"/>
        <a:ext cx="2971932" cy="769251"/>
      </dsp:txXfrm>
    </dsp:sp>
    <dsp:sp modelId="{D4C0EB7C-EAA8-49FE-8B82-E35A44C455EA}">
      <dsp:nvSpPr>
        <dsp:cNvPr id="0" name=""/>
        <dsp:cNvSpPr/>
      </dsp:nvSpPr>
      <dsp:spPr>
        <a:xfrm>
          <a:off x="218960" y="858702"/>
          <a:ext cx="177309" cy="1252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733"/>
              </a:lnTo>
              <a:lnTo>
                <a:pt x="177309" y="1252733"/>
              </a:lnTo>
            </a:path>
          </a:pathLst>
        </a:custGeom>
        <a:noFill/>
        <a:ln w="4762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4E208-E943-406F-853A-7B5D6988390C}">
      <dsp:nvSpPr>
        <dsp:cNvPr id="0" name=""/>
        <dsp:cNvSpPr/>
      </dsp:nvSpPr>
      <dsp:spPr>
        <a:xfrm>
          <a:off x="396270" y="1945685"/>
          <a:ext cx="2952953" cy="331501"/>
        </a:xfrm>
        <a:prstGeom prst="roundRect">
          <a:avLst>
            <a:gd name="adj" fmla="val 10000"/>
          </a:avLst>
        </a:prstGeom>
        <a:solidFill>
          <a:srgbClr val="669900">
            <a:alpha val="88000"/>
          </a:srgbClr>
        </a:solidFill>
        <a:ln w="47625" cap="flat" cmpd="sng" algn="ctr">
          <a:solidFill>
            <a:srgbClr val="FFC000">
              <a:alpha val="59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Наблюдательный совет</a:t>
          </a:r>
          <a:r>
            <a:rPr lang="ru-RU" sz="1050" b="1" kern="1200" dirty="0" smtClean="0">
              <a:solidFill>
                <a:srgbClr val="000099"/>
              </a:solidFill>
            </a:rPr>
            <a:t>	</a:t>
          </a:r>
          <a:endParaRPr lang="ru-RU" sz="1050" b="1" kern="1200" dirty="0">
            <a:solidFill>
              <a:srgbClr val="000099"/>
            </a:solidFill>
          </a:endParaRPr>
        </a:p>
      </dsp:txBody>
      <dsp:txXfrm>
        <a:off x="396270" y="1945685"/>
        <a:ext cx="2952953" cy="33150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D96D31-C5C5-4339-92DE-46917C7B6881}">
      <dsp:nvSpPr>
        <dsp:cNvPr id="0" name=""/>
        <dsp:cNvSpPr/>
      </dsp:nvSpPr>
      <dsp:spPr>
        <a:xfrm>
          <a:off x="3288" y="148924"/>
          <a:ext cx="680806" cy="638255"/>
        </a:xfrm>
        <a:prstGeom prst="roundRect">
          <a:avLst>
            <a:gd name="adj" fmla="val 10000"/>
          </a:avLst>
        </a:prstGeom>
        <a:solidFill>
          <a:srgbClr val="FFC000">
            <a:alpha val="82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Паевой фонд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3288" y="148924"/>
        <a:ext cx="680806" cy="638255"/>
      </dsp:txXfrm>
    </dsp:sp>
    <dsp:sp modelId="{1647D4A9-D5D4-4D2F-8614-A4B911A13057}">
      <dsp:nvSpPr>
        <dsp:cNvPr id="0" name=""/>
        <dsp:cNvSpPr/>
      </dsp:nvSpPr>
      <dsp:spPr>
        <a:xfrm>
          <a:off x="752175" y="383632"/>
          <a:ext cx="144330" cy="168839"/>
        </a:xfrm>
        <a:prstGeom prst="rightArrow">
          <a:avLst>
            <a:gd name="adj1" fmla="val 60000"/>
            <a:gd name="adj2" fmla="val 50000"/>
          </a:avLst>
        </a:prstGeom>
        <a:solidFill>
          <a:srgbClr val="66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sp:txBody>
      <dsp:txXfrm>
        <a:off x="752175" y="383632"/>
        <a:ext cx="144330" cy="168839"/>
      </dsp:txXfrm>
    </dsp:sp>
    <dsp:sp modelId="{E6ED63BC-5BDE-4DCD-A37B-ED52DC4A66FA}">
      <dsp:nvSpPr>
        <dsp:cNvPr id="0" name=""/>
        <dsp:cNvSpPr/>
      </dsp:nvSpPr>
      <dsp:spPr>
        <a:xfrm>
          <a:off x="956417" y="148924"/>
          <a:ext cx="680806" cy="638255"/>
        </a:xfrm>
        <a:prstGeom prst="roundRect">
          <a:avLst>
            <a:gd name="adj" fmla="val 10000"/>
          </a:avLst>
        </a:prstGeom>
        <a:solidFill>
          <a:srgbClr val="7DA82B">
            <a:alpha val="67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Резервный фонд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956417" y="148924"/>
        <a:ext cx="680806" cy="638255"/>
      </dsp:txXfrm>
    </dsp:sp>
    <dsp:sp modelId="{07D09C0B-CBE4-4D0C-B71F-A72022F691DC}">
      <dsp:nvSpPr>
        <dsp:cNvPr id="0" name=""/>
        <dsp:cNvSpPr/>
      </dsp:nvSpPr>
      <dsp:spPr>
        <a:xfrm>
          <a:off x="1705304" y="383632"/>
          <a:ext cx="144330" cy="168839"/>
        </a:xfrm>
        <a:prstGeom prst="rightArrow">
          <a:avLst>
            <a:gd name="adj1" fmla="val 60000"/>
            <a:gd name="adj2" fmla="val 50000"/>
          </a:avLst>
        </a:prstGeom>
        <a:solidFill>
          <a:srgbClr val="66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sp:txBody>
      <dsp:txXfrm>
        <a:off x="1705304" y="383632"/>
        <a:ext cx="144330" cy="168839"/>
      </dsp:txXfrm>
    </dsp:sp>
    <dsp:sp modelId="{2CDB318B-5925-4845-A37D-A030F117025E}">
      <dsp:nvSpPr>
        <dsp:cNvPr id="0" name=""/>
        <dsp:cNvSpPr/>
      </dsp:nvSpPr>
      <dsp:spPr>
        <a:xfrm>
          <a:off x="1909546" y="148924"/>
          <a:ext cx="680806" cy="638255"/>
        </a:xfrm>
        <a:prstGeom prst="roundRect">
          <a:avLst>
            <a:gd name="adj" fmla="val 10000"/>
          </a:avLst>
        </a:prstGeom>
        <a:solidFill>
          <a:srgbClr val="FFC000">
            <a:alpha val="70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Фонд финансовой взаимопомощи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909546" y="148924"/>
        <a:ext cx="680806" cy="638255"/>
      </dsp:txXfrm>
    </dsp:sp>
    <dsp:sp modelId="{E7F74ED0-45B9-474B-BF2D-15D96156EF16}">
      <dsp:nvSpPr>
        <dsp:cNvPr id="0" name=""/>
        <dsp:cNvSpPr/>
      </dsp:nvSpPr>
      <dsp:spPr>
        <a:xfrm>
          <a:off x="2658433" y="383632"/>
          <a:ext cx="144330" cy="168839"/>
        </a:xfrm>
        <a:prstGeom prst="rightArrow">
          <a:avLst>
            <a:gd name="adj1" fmla="val 60000"/>
            <a:gd name="adj2" fmla="val 50000"/>
          </a:avLst>
        </a:prstGeom>
        <a:solidFill>
          <a:srgbClr val="6699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>
            <a:ln>
              <a:solidFill>
                <a:srgbClr val="000099"/>
              </a:solidFill>
            </a:ln>
            <a:solidFill>
              <a:srgbClr val="000099"/>
            </a:solidFill>
          </a:endParaRPr>
        </a:p>
      </dsp:txBody>
      <dsp:txXfrm>
        <a:off x="2658433" y="383632"/>
        <a:ext cx="144330" cy="168839"/>
      </dsp:txXfrm>
    </dsp:sp>
    <dsp:sp modelId="{2BEDC613-6169-4B45-A45D-2DB181D894CF}">
      <dsp:nvSpPr>
        <dsp:cNvPr id="0" name=""/>
        <dsp:cNvSpPr/>
      </dsp:nvSpPr>
      <dsp:spPr>
        <a:xfrm>
          <a:off x="2862675" y="148924"/>
          <a:ext cx="680806" cy="638255"/>
        </a:xfrm>
        <a:prstGeom prst="roundRect">
          <a:avLst>
            <a:gd name="adj" fmla="val 10000"/>
          </a:avLst>
        </a:prstGeom>
        <a:solidFill>
          <a:srgbClr val="7DA82B">
            <a:alpha val="82000"/>
          </a:srgbClr>
        </a:solidFill>
        <a:ln w="4445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cap="none" spc="0" dirty="0" smtClean="0">
              <a:ln w="0"/>
              <a:solidFill>
                <a:schemeClr val="tx1"/>
              </a:solidFill>
              <a:effectLst/>
            </a:rPr>
            <a:t>Другие фонды</a:t>
          </a:r>
          <a:endParaRPr lang="ru-RU" sz="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2862675" y="148924"/>
        <a:ext cx="680806" cy="63825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713B46-6585-4326-BA44-3B762B45A96D}">
      <dsp:nvSpPr>
        <dsp:cNvPr id="0" name=""/>
        <dsp:cNvSpPr/>
      </dsp:nvSpPr>
      <dsp:spPr>
        <a:xfrm rot="5400000">
          <a:off x="419932" y="1534630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C0E8B0-3C74-4147-9619-83E6E091E19B}">
      <dsp:nvSpPr>
        <dsp:cNvPr id="0" name=""/>
        <dsp:cNvSpPr/>
      </dsp:nvSpPr>
      <dsp:spPr>
        <a:xfrm>
          <a:off x="211018" y="2156864"/>
          <a:ext cx="1880137" cy="164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Создать инициативную группу</a:t>
          </a:r>
          <a:endParaRPr lang="ru-RU" sz="18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211018" y="2156864"/>
        <a:ext cx="1880137" cy="1648050"/>
      </dsp:txXfrm>
    </dsp:sp>
    <dsp:sp modelId="{9F8B1E2D-25A6-42BF-99DD-2D2FFA326D26}">
      <dsp:nvSpPr>
        <dsp:cNvPr id="0" name=""/>
        <dsp:cNvSpPr/>
      </dsp:nvSpPr>
      <dsp:spPr>
        <a:xfrm>
          <a:off x="1736412" y="1381310"/>
          <a:ext cx="354742" cy="354742"/>
        </a:xfrm>
        <a:prstGeom prst="triangle">
          <a:avLst>
            <a:gd name="adj" fmla="val 100000"/>
          </a:avLst>
        </a:prstGeom>
        <a:solidFill>
          <a:srgbClr val="669900"/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193CD-E43C-45F8-AC27-D30A3E98EE43}">
      <dsp:nvSpPr>
        <dsp:cNvPr id="0" name=""/>
        <dsp:cNvSpPr/>
      </dsp:nvSpPr>
      <dsp:spPr>
        <a:xfrm rot="5400000">
          <a:off x="2723096" y="760428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47625" cap="flat" cmpd="sng" algn="ctr">
          <a:solidFill>
            <a:srgbClr val="669900">
              <a:alpha val="47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266FC-C90F-45C9-AADB-31F16DF9E58B}">
      <dsp:nvSpPr>
        <dsp:cNvPr id="0" name=""/>
        <dsp:cNvSpPr/>
      </dsp:nvSpPr>
      <dsp:spPr>
        <a:xfrm>
          <a:off x="2519841" y="1393473"/>
          <a:ext cx="2296324" cy="205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Определить     главное направление деятельности кооператива, которое </a:t>
          </a:r>
          <a:r>
            <a:rPr lang="ru-RU" sz="1050" b="1" u="sng" kern="1200" cap="none" spc="0" dirty="0" smtClean="0">
              <a:ln w="0"/>
              <a:solidFill>
                <a:schemeClr val="tx1"/>
              </a:solidFill>
              <a:effectLst/>
            </a:rPr>
            <a:t>ляжет в основу названия кооператива.    </a:t>
          </a:r>
          <a:r>
            <a:rPr lang="ru-RU" sz="1050" b="1" u="none" kern="1200" cap="none" spc="0" dirty="0" smtClean="0">
              <a:ln w="0"/>
              <a:solidFill>
                <a:schemeClr val="tx1"/>
              </a:solidFill>
              <a:effectLst/>
            </a:rPr>
            <a:t>(Например: Сельскохозяйственный снабженческо-сбытовой потребительский кооператив.) </a:t>
          </a:r>
          <a:endParaRPr lang="ru-RU" sz="1050" b="1" u="none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2519841" y="1393473"/>
        <a:ext cx="2296324" cy="2057360"/>
      </dsp:txXfrm>
    </dsp:sp>
    <dsp:sp modelId="{C199E919-313D-429C-B72A-5176E611C857}">
      <dsp:nvSpPr>
        <dsp:cNvPr id="0" name=""/>
        <dsp:cNvSpPr/>
      </dsp:nvSpPr>
      <dsp:spPr>
        <a:xfrm>
          <a:off x="4039576" y="607109"/>
          <a:ext cx="354742" cy="354742"/>
        </a:xfrm>
        <a:prstGeom prst="triangle">
          <a:avLst>
            <a:gd name="adj" fmla="val 100000"/>
          </a:avLst>
        </a:prstGeom>
        <a:solidFill>
          <a:srgbClr val="669900">
            <a:alpha val="95000"/>
          </a:srgbClr>
        </a:solidFill>
        <a:ln w="25400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4A21B-758C-487C-B136-C2BC3BB9A8D1}">
      <dsp:nvSpPr>
        <dsp:cNvPr id="0" name=""/>
        <dsp:cNvSpPr/>
      </dsp:nvSpPr>
      <dsp:spPr>
        <a:xfrm rot="5400000">
          <a:off x="5023243" y="190881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47625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25D58-8E1E-4BE4-BA39-548FDCD67614}">
      <dsp:nvSpPr>
        <dsp:cNvPr id="0" name=""/>
        <dsp:cNvSpPr/>
      </dsp:nvSpPr>
      <dsp:spPr>
        <a:xfrm>
          <a:off x="4791645" y="835561"/>
          <a:ext cx="2067079" cy="164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Привлечь будущих членов кооператива (ЛПХ, КФХ и других </a:t>
          </a:r>
          <a:r>
            <a:rPr lang="ru-RU" sz="1050" b="1" kern="1200" cap="none" spc="0" dirty="0" err="1" smtClean="0">
              <a:ln w="0"/>
              <a:solidFill>
                <a:schemeClr val="tx1"/>
              </a:solidFill>
              <a:effectLst/>
            </a:rPr>
            <a:t>сельхозтоваропро</a:t>
          </a: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 -</a:t>
          </a:r>
          <a:r>
            <a:rPr lang="ru-RU" sz="1050" b="1" kern="1200" cap="none" spc="0" dirty="0" err="1" smtClean="0">
              <a:ln w="0"/>
              <a:solidFill>
                <a:schemeClr val="tx1"/>
              </a:solidFill>
              <a:effectLst/>
            </a:rPr>
            <a:t>изводителей</a:t>
          </a: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).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Провести официальное обследование на основании заполненных анкет. 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cap="none" spc="0" dirty="0" smtClean="0">
              <a:ln w="0"/>
              <a:solidFill>
                <a:schemeClr val="tx1"/>
              </a:solidFill>
              <a:effectLst/>
            </a:rPr>
            <a:t>Подписать соглашения о намерениях по закупке и поставке продукции и товаров.</a:t>
          </a: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4791645" y="835561"/>
        <a:ext cx="2067079" cy="1648050"/>
      </dsp:txXfrm>
    </dsp:sp>
    <dsp:sp modelId="{86F20CB7-E535-43EA-BCD5-2D62C8D7D602}">
      <dsp:nvSpPr>
        <dsp:cNvPr id="0" name=""/>
        <dsp:cNvSpPr/>
      </dsp:nvSpPr>
      <dsp:spPr>
        <a:xfrm>
          <a:off x="6339723" y="37562"/>
          <a:ext cx="354742" cy="354742"/>
        </a:xfrm>
        <a:prstGeom prst="triangle">
          <a:avLst>
            <a:gd name="adj" fmla="val 100000"/>
          </a:avLst>
        </a:prstGeom>
        <a:solidFill>
          <a:schemeClr val="accent2">
            <a:hueOff val="-12000000"/>
            <a:satOff val="-41669"/>
            <a:lumOff val="50001"/>
            <a:alphaOff val="0"/>
          </a:schemeClr>
        </a:solidFill>
        <a:ln w="25400" cap="flat" cmpd="sng" algn="ctr">
          <a:solidFill>
            <a:schemeClr val="accent2">
              <a:hueOff val="-12000000"/>
              <a:satOff val="-41669"/>
              <a:lumOff val="5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B4C2E-63D5-41DB-8020-4F6E5ADB6322}">
      <dsp:nvSpPr>
        <dsp:cNvPr id="0" name=""/>
        <dsp:cNvSpPr/>
      </dsp:nvSpPr>
      <dsp:spPr>
        <a:xfrm rot="5400000">
          <a:off x="7324899" y="-378665"/>
          <a:ext cx="1251549" cy="2082549"/>
        </a:xfrm>
        <a:prstGeom prst="corner">
          <a:avLst>
            <a:gd name="adj1" fmla="val 16120"/>
            <a:gd name="adj2" fmla="val 16110"/>
          </a:avLst>
        </a:prstGeom>
        <a:solidFill>
          <a:srgbClr val="669900"/>
        </a:solidFill>
        <a:ln w="47625" cap="flat" cmpd="sng" algn="ctr">
          <a:solidFill>
            <a:srgbClr val="66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2A0FA-7DC9-47C1-8709-5312DDC89585}">
      <dsp:nvSpPr>
        <dsp:cNvPr id="0" name=""/>
        <dsp:cNvSpPr/>
      </dsp:nvSpPr>
      <dsp:spPr>
        <a:xfrm>
          <a:off x="7115984" y="243568"/>
          <a:ext cx="1880137" cy="164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Провести организационное собрание.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Принять Устав.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Избрать председателя.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dirty="0" smtClean="0">
              <a:ln w="0"/>
              <a:solidFill>
                <a:schemeClr val="tx1"/>
              </a:solidFill>
              <a:effectLst/>
            </a:rPr>
            <a:t>Определить источники финансирования</a:t>
          </a:r>
          <a:endParaRPr lang="ru-RU" sz="1200" b="1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7115984" y="243568"/>
        <a:ext cx="1880137" cy="164805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837694-6D1D-4CD3-B779-442DB50FF32A}">
      <dsp:nvSpPr>
        <dsp:cNvPr id="0" name=""/>
        <dsp:cNvSpPr/>
      </dsp:nvSpPr>
      <dsp:spPr>
        <a:xfrm rot="16200000">
          <a:off x="1009557" y="-204457"/>
          <a:ext cx="3093785" cy="4392808"/>
        </a:xfrm>
        <a:prstGeom prst="round2SameRect">
          <a:avLst>
            <a:gd name="adj1" fmla="val 16670"/>
            <a:gd name="adj2" fmla="val 0"/>
          </a:avLst>
        </a:prstGeom>
        <a:solidFill>
          <a:srgbClr val="7DA82B">
            <a:alpha val="59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01600" rIns="91440" bIns="10160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cap="none" spc="0" dirty="0" smtClean="0">
              <a:ln w="0"/>
              <a:solidFill>
                <a:srgbClr val="FFFF00"/>
              </a:solidFill>
              <a:effectLst/>
            </a:rPr>
            <a:t>Собственные  средства: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-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Паевые взносы;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-Субсидии;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-Добровольные, единовременные взносы и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  пожертвования;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-Выручка от реализации товаров и услуг;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-Дивиденды;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-Доходы, получаемые от собственности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кооператива, а также за счет доходов от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размещения средств в банках, от ценных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бумаг, а также за счет иных источников,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 не запрещенных законодательством</a:t>
          </a:r>
          <a:endParaRPr lang="ru-RU" sz="1200" b="1" kern="1200" cap="none" spc="0" dirty="0">
            <a:ln w="0"/>
            <a:solidFill>
              <a:schemeClr val="tx1"/>
            </a:solidFill>
            <a:effectLst/>
          </a:endParaRPr>
        </a:p>
      </dsp:txBody>
      <dsp:txXfrm rot="16200000">
        <a:off x="1009557" y="-204457"/>
        <a:ext cx="3093785" cy="4392808"/>
      </dsp:txXfrm>
    </dsp:sp>
    <dsp:sp modelId="{1811CB6A-3271-445F-86E4-44F34BEAE976}">
      <dsp:nvSpPr>
        <dsp:cNvPr id="0" name=""/>
        <dsp:cNvSpPr/>
      </dsp:nvSpPr>
      <dsp:spPr>
        <a:xfrm rot="5400000">
          <a:off x="5226459" y="29562"/>
          <a:ext cx="3076317" cy="4024181"/>
        </a:xfrm>
        <a:prstGeom prst="round2SameRect">
          <a:avLst>
            <a:gd name="adj1" fmla="val 16670"/>
            <a:gd name="adj2" fmla="val 0"/>
          </a:avLst>
        </a:prstGeom>
        <a:solidFill>
          <a:srgbClr val="FFC000">
            <a:alpha val="98000"/>
          </a:srgbClr>
        </a:solidFill>
        <a:ln>
          <a:solidFill>
            <a:schemeClr val="accent3">
              <a:shade val="95000"/>
              <a:satMod val="10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8900" rIns="53340" bIns="8890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0"/>
              <a:solidFill>
                <a:srgbClr val="669900"/>
              </a:solidFill>
              <a:effectLst/>
            </a:rPr>
            <a:t>Заемные средства: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- 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Кредиты;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  Займы.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</a:rPr>
            <a:t>- Государственная поддержка.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 smtClean="0">
            <a:ln w="0"/>
            <a:solidFill>
              <a:schemeClr val="tx1"/>
            </a:solidFill>
            <a:effectLst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Доля заемных средств в общем объеме средств  определяется кооперативом самостоятельно.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0"/>
              <a:solidFill>
                <a:schemeClr val="tx1"/>
              </a:solidFill>
              <a:effectLst/>
            </a:rPr>
            <a:t> </a:t>
          </a:r>
        </a:p>
      </dsp:txBody>
      <dsp:txXfrm rot="5400000">
        <a:off x="5226459" y="29562"/>
        <a:ext cx="3076317" cy="4024181"/>
      </dsp:txXfrm>
    </dsp:sp>
    <dsp:sp modelId="{BDB94DC5-B0FF-4335-A2A0-082F04ABF337}">
      <dsp:nvSpPr>
        <dsp:cNvPr id="0" name=""/>
        <dsp:cNvSpPr/>
      </dsp:nvSpPr>
      <dsp:spPr>
        <a:xfrm>
          <a:off x="4032454" y="-59014"/>
          <a:ext cx="1470300" cy="147022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FFC000">
            <a:alpha val="53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6B1726-21DF-4346-B084-B9179AFE29B3}">
      <dsp:nvSpPr>
        <dsp:cNvPr id="0" name=""/>
        <dsp:cNvSpPr/>
      </dsp:nvSpPr>
      <dsp:spPr>
        <a:xfrm rot="10800000">
          <a:off x="3960439" y="2630676"/>
          <a:ext cx="1470300" cy="147022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7DA82B">
            <a:alpha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4895E0-7848-4115-BE4B-237D3F500A60}">
      <dsp:nvSpPr>
        <dsp:cNvPr id="0" name=""/>
        <dsp:cNvSpPr/>
      </dsp:nvSpPr>
      <dsp:spPr>
        <a:xfrm>
          <a:off x="679953" y="479066"/>
          <a:ext cx="2484816" cy="862943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531CF-B329-4766-9A7D-72DE511DED98}">
      <dsp:nvSpPr>
        <dsp:cNvPr id="0" name=""/>
        <dsp:cNvSpPr/>
      </dsp:nvSpPr>
      <dsp:spPr>
        <a:xfrm>
          <a:off x="1685437" y="2592123"/>
          <a:ext cx="481553" cy="308194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8ED48-42DE-408A-8758-5F54FFF6CF08}">
      <dsp:nvSpPr>
        <dsp:cNvPr id="0" name=""/>
        <dsp:cNvSpPr/>
      </dsp:nvSpPr>
      <dsp:spPr>
        <a:xfrm>
          <a:off x="770485" y="2838678"/>
          <a:ext cx="2311456" cy="577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n/>
              <a:solidFill>
                <a:srgbClr val="C00000"/>
              </a:solidFill>
            </a:rPr>
            <a:t>Имущество кооператива</a:t>
          </a:r>
          <a:endParaRPr lang="ru-RU" sz="1400" b="1" kern="1200" dirty="0">
            <a:ln/>
            <a:solidFill>
              <a:srgbClr val="C00000"/>
            </a:solidFill>
          </a:endParaRPr>
        </a:p>
      </dsp:txBody>
      <dsp:txXfrm>
        <a:off x="770485" y="2838678"/>
        <a:ext cx="2311456" cy="577864"/>
      </dsp:txXfrm>
    </dsp:sp>
    <dsp:sp modelId="{D2A2C952-47C3-4207-A972-0442C674AAE6}">
      <dsp:nvSpPr>
        <dsp:cNvPr id="0" name=""/>
        <dsp:cNvSpPr/>
      </dsp:nvSpPr>
      <dsp:spPr>
        <a:xfrm>
          <a:off x="1235298" y="1416164"/>
          <a:ext cx="1562894" cy="851783"/>
        </a:xfrm>
        <a:prstGeom prst="ellipse">
          <a:avLst/>
        </a:prstGeom>
        <a:solidFill>
          <a:srgbClr val="C00000">
            <a:alpha val="7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/>
            </a:rPr>
            <a:t>Резервный фонд</a:t>
          </a:r>
          <a:endParaRPr lang="ru-RU" sz="1600" kern="1200" dirty="0">
            <a:ln/>
          </a:endParaRPr>
        </a:p>
      </dsp:txBody>
      <dsp:txXfrm>
        <a:off x="1235298" y="1416164"/>
        <a:ext cx="1562894" cy="851783"/>
      </dsp:txXfrm>
    </dsp:sp>
    <dsp:sp modelId="{F69169ED-C895-4528-8C5B-8C3C0389A965}">
      <dsp:nvSpPr>
        <dsp:cNvPr id="0" name=""/>
        <dsp:cNvSpPr/>
      </dsp:nvSpPr>
      <dsp:spPr>
        <a:xfrm>
          <a:off x="325183" y="737035"/>
          <a:ext cx="1671590" cy="866796"/>
        </a:xfrm>
        <a:prstGeom prst="ellipse">
          <a:avLst/>
        </a:prstGeom>
        <a:solidFill>
          <a:srgbClr val="66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/>
            </a:rPr>
            <a:t>Неделимый фонд</a:t>
          </a:r>
          <a:endParaRPr lang="ru-RU" sz="1600" kern="1200" dirty="0">
            <a:ln/>
          </a:endParaRPr>
        </a:p>
      </dsp:txBody>
      <dsp:txXfrm>
        <a:off x="325183" y="737035"/>
        <a:ext cx="1671590" cy="866796"/>
      </dsp:txXfrm>
    </dsp:sp>
    <dsp:sp modelId="{F622F494-419D-43BE-AF81-CAB00778E248}">
      <dsp:nvSpPr>
        <dsp:cNvPr id="0" name=""/>
        <dsp:cNvSpPr/>
      </dsp:nvSpPr>
      <dsp:spPr>
        <a:xfrm>
          <a:off x="1780783" y="560393"/>
          <a:ext cx="1488462" cy="866796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n/>
            </a:rPr>
            <a:t>Паевой фонд</a:t>
          </a:r>
          <a:endParaRPr lang="ru-RU" sz="1400" kern="1200" dirty="0">
            <a:ln/>
          </a:endParaRPr>
        </a:p>
      </dsp:txBody>
      <dsp:txXfrm>
        <a:off x="1780783" y="560393"/>
        <a:ext cx="1488462" cy="866796"/>
      </dsp:txXfrm>
    </dsp:sp>
    <dsp:sp modelId="{DF5CDE0F-F701-4429-84EE-27031DAFE473}">
      <dsp:nvSpPr>
        <dsp:cNvPr id="0" name=""/>
        <dsp:cNvSpPr/>
      </dsp:nvSpPr>
      <dsp:spPr>
        <a:xfrm>
          <a:off x="-164065" y="500128"/>
          <a:ext cx="4180558" cy="2198651"/>
        </a:xfrm>
        <a:prstGeom prst="funnel">
          <a:avLst/>
        </a:prstGeom>
        <a:solidFill>
          <a:srgbClr val="669900">
            <a:alpha val="27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D82815-191A-4432-B37F-37AC0DB124F4}">
      <dsp:nvSpPr>
        <dsp:cNvPr id="0" name=""/>
        <dsp:cNvSpPr/>
      </dsp:nvSpPr>
      <dsp:spPr>
        <a:xfrm>
          <a:off x="3682649" y="290999"/>
          <a:ext cx="1003107" cy="7429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1041-5777-4908-B99D-674767284622}">
      <dsp:nvSpPr>
        <dsp:cNvPr id="0" name=""/>
        <dsp:cNvSpPr/>
      </dsp:nvSpPr>
      <dsp:spPr>
        <a:xfrm>
          <a:off x="3641247" y="255528"/>
          <a:ext cx="1395302" cy="907104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Приращенные паи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3840576" y="385139"/>
        <a:ext cx="996644" cy="647883"/>
      </dsp:txXfrm>
    </dsp:sp>
    <dsp:sp modelId="{324D0400-F559-4694-BB14-629BA96B85CD}">
      <dsp:nvSpPr>
        <dsp:cNvPr id="0" name=""/>
        <dsp:cNvSpPr/>
      </dsp:nvSpPr>
      <dsp:spPr>
        <a:xfrm rot="2700000">
          <a:off x="2498016" y="283295"/>
          <a:ext cx="742922" cy="742922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E71B-C237-4D2C-9FA9-F5659D0EE485}">
      <dsp:nvSpPr>
        <dsp:cNvPr id="0" name=""/>
        <dsp:cNvSpPr/>
      </dsp:nvSpPr>
      <dsp:spPr>
        <a:xfrm>
          <a:off x="2502456" y="154127"/>
          <a:ext cx="1354813" cy="1018639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err="1" smtClean="0">
              <a:solidFill>
                <a:srgbClr val="002060"/>
              </a:solidFill>
            </a:rPr>
            <a:t>Дополнитель-ный</a:t>
          </a:r>
          <a:r>
            <a:rPr lang="ru-RU" sz="900" b="1" kern="1200" dirty="0" smtClean="0">
              <a:solidFill>
                <a:srgbClr val="002060"/>
              </a:solidFill>
            </a:rPr>
            <a:t> паевой взнос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2696001" y="299675"/>
        <a:ext cx="967724" cy="727544"/>
      </dsp:txXfrm>
    </dsp:sp>
    <dsp:sp modelId="{73FE7B5C-B2CC-41B9-91C5-8CDE0512865A}">
      <dsp:nvSpPr>
        <dsp:cNvPr id="0" name=""/>
        <dsp:cNvSpPr/>
      </dsp:nvSpPr>
      <dsp:spPr>
        <a:xfrm rot="2700000">
          <a:off x="1644054" y="299361"/>
          <a:ext cx="742922" cy="742922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20D6B-829F-4B99-ABE6-7F9847A1E180}">
      <dsp:nvSpPr>
        <dsp:cNvPr id="0" name=""/>
        <dsp:cNvSpPr/>
      </dsp:nvSpPr>
      <dsp:spPr>
        <a:xfrm>
          <a:off x="1045982" y="148185"/>
          <a:ext cx="1496606" cy="1018639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</a:rPr>
            <a:t> Обязательный паевой взнос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1259783" y="293732"/>
        <a:ext cx="1069004" cy="727544"/>
      </dsp:txXfrm>
    </dsp:sp>
    <dsp:sp modelId="{4FE8E862-8CE4-4933-B9D0-2D394ED3B254}">
      <dsp:nvSpPr>
        <dsp:cNvPr id="0" name=""/>
        <dsp:cNvSpPr/>
      </dsp:nvSpPr>
      <dsp:spPr>
        <a:xfrm rot="2700000">
          <a:off x="291517" y="216034"/>
          <a:ext cx="835100" cy="835100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957CD-6E38-45F0-A6FC-EB3FBF75497D}">
      <dsp:nvSpPr>
        <dsp:cNvPr id="0" name=""/>
        <dsp:cNvSpPr/>
      </dsp:nvSpPr>
      <dsp:spPr>
        <a:xfrm>
          <a:off x="0" y="81898"/>
          <a:ext cx="1187742" cy="1164137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Паевой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</a:rPr>
            <a:t> Фонд: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169677" y="248235"/>
        <a:ext cx="848387" cy="83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668DE-4696-47EE-9D1A-1C0854A38298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9CA62-A373-4D63-97B6-6ABCB4953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999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9CA62-A373-4D63-97B6-6ABCB49536A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051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16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687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60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5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87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048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64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594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8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522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036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187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091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040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fld id="{D653F7BE-7D21-4251-ACDB-DB30374DF33C}" type="datetimeFigureOut">
              <a:rPr lang="ru-RU" smtClean="0"/>
              <a:pPr/>
              <a:t>18.05.2018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DDE0E9-33E1-41A3-B52A-F5B6A09110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71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oleObject" Target="../embeddings/oleObject11.bin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18" Type="http://schemas.openxmlformats.org/officeDocument/2006/relationships/diagramColors" Target="../diagrams/colors10.xml"/><Relationship Id="rId3" Type="http://schemas.openxmlformats.org/officeDocument/2006/relationships/notesSlide" Target="../notesSlides/notesSlide1.xml"/><Relationship Id="rId21" Type="http://schemas.openxmlformats.org/officeDocument/2006/relationships/diagramLayout" Target="../diagrams/layout11.xml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17" Type="http://schemas.openxmlformats.org/officeDocument/2006/relationships/diagramQuickStyle" Target="../diagrams/quickStyle10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10.xml"/><Relationship Id="rId20" Type="http://schemas.openxmlformats.org/officeDocument/2006/relationships/diagramData" Target="../diagrams/data11.xml"/><Relationship Id="rId1" Type="http://schemas.openxmlformats.org/officeDocument/2006/relationships/vmlDrawing" Target="../drawings/vmlDrawing12.v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24" Type="http://schemas.microsoft.com/office/2007/relationships/diagramDrawing" Target="../diagrams/drawing11.xml"/><Relationship Id="rId5" Type="http://schemas.openxmlformats.org/officeDocument/2006/relationships/diagramData" Target="../diagrams/data8.xml"/><Relationship Id="rId15" Type="http://schemas.openxmlformats.org/officeDocument/2006/relationships/diagramData" Target="../diagrams/data10.xml"/><Relationship Id="rId23" Type="http://schemas.openxmlformats.org/officeDocument/2006/relationships/diagramColors" Target="../diagrams/colors11.xml"/><Relationship Id="rId10" Type="http://schemas.openxmlformats.org/officeDocument/2006/relationships/diagramData" Target="../diagrams/data9.xml"/><Relationship Id="rId19" Type="http://schemas.microsoft.com/office/2007/relationships/diagramDrawing" Target="../diagrams/drawing10.xml"/><Relationship Id="rId4" Type="http://schemas.openxmlformats.org/officeDocument/2006/relationships/oleObject" Target="../embeddings/oleObject12.bin"/><Relationship Id="rId9" Type="http://schemas.microsoft.com/office/2007/relationships/diagramDrawing" Target="../diagrams/drawing8.xml"/><Relationship Id="rId14" Type="http://schemas.microsoft.com/office/2007/relationships/diagramDrawing" Target="../diagrams/drawing9.xml"/><Relationship Id="rId22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.jpeg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.jpeg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oleObject" Target="../embeddings/oleObject5.bin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oleObject" Target="../embeddings/oleObject6.bin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11.jpeg"/><Relationship Id="rId3" Type="http://schemas.openxmlformats.org/officeDocument/2006/relationships/oleObject" Target="../embeddings/oleObject7.bin"/><Relationship Id="rId7" Type="http://schemas.openxmlformats.org/officeDocument/2006/relationships/diagramQuickStyle" Target="../diagrams/quickStyle3.xml"/><Relationship Id="rId12" Type="http://schemas.openxmlformats.org/officeDocument/2006/relationships/hyperlink" Target="http://ru.all.biz/img/ru/service_catalog/290455.jpe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0.jpeg"/><Relationship Id="rId5" Type="http://schemas.openxmlformats.org/officeDocument/2006/relationships/diagramData" Target="../diagrams/data3.xml"/><Relationship Id="rId15" Type="http://schemas.openxmlformats.org/officeDocument/2006/relationships/image" Target="../media/image12.jpeg"/><Relationship Id="rId10" Type="http://schemas.openxmlformats.org/officeDocument/2006/relationships/hyperlink" Target="http://agrovision.ru/upload/iblock/aeb/-bcyximwzlffdad.jpg" TargetMode="External"/><Relationship Id="rId4" Type="http://schemas.openxmlformats.org/officeDocument/2006/relationships/image" Target="../media/image6.jpeg"/><Relationship Id="rId9" Type="http://schemas.microsoft.com/office/2007/relationships/diagramDrawing" Target="../diagrams/drawing3.xml"/><Relationship Id="rId14" Type="http://schemas.openxmlformats.org/officeDocument/2006/relationships/hyperlink" Target="http://www.sunhome.ru/UsersGallery/wallpapers/291/kia-sportedzh-avt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oleObject" Target="../embeddings/oleObject8.bin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oleObject" Target="../embeddings/oleObject9.bin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26966396"/>
              </p:ext>
            </p:extLst>
          </p:nvPr>
        </p:nvGraphicFramePr>
        <p:xfrm>
          <a:off x="0" y="590552"/>
          <a:ext cx="9144000" cy="5705475"/>
        </p:xfrm>
        <a:graphic>
          <a:graphicData uri="http://schemas.openxmlformats.org/presentationml/2006/ole">
            <p:oleObj spid="_x0000_s1058" name="CorelPhotoPaint.Image.9" r:id="rId3" imgW="5714286" imgH="3714286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7" y="2132856"/>
            <a:ext cx="8928992" cy="187220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 мероприятий по развитию </a:t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сельскохозяйственной потребительской кооперации</a:t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территории муниципальных образований</a:t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Краснодарского края</a:t>
            </a:r>
            <a:b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2018-2020гг.</a:t>
            </a:r>
            <a:endParaRPr lang="ru-RU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285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66684349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0278" name="CorelPhotoPaint.Image.9" r:id="rId3" imgW="5714286" imgH="3714286" progId="">
              <p:embed/>
            </p:oleObj>
          </a:graphicData>
        </a:graphic>
      </p:graphicFrame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256" y="646052"/>
            <a:ext cx="9143999" cy="926934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Членство в кооперативе. </a:t>
            </a:r>
            <a:b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Членами кооператива являются 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сельхозтоваропроизводители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Выноска со стрелкой влево 2"/>
          <p:cNvSpPr/>
          <p:nvPr/>
        </p:nvSpPr>
        <p:spPr>
          <a:xfrm>
            <a:off x="5076061" y="1582516"/>
            <a:ext cx="4049687" cy="4634137"/>
          </a:xfrm>
          <a:prstGeom prst="leftArrowCallout">
            <a:avLst>
              <a:gd name="adj1" fmla="val 45376"/>
              <a:gd name="adj2" fmla="val 35462"/>
              <a:gd name="adj3" fmla="val 26471"/>
              <a:gd name="adj4" fmla="val 64977"/>
            </a:avLst>
          </a:prstGeom>
          <a:solidFill>
            <a:srgbClr val="7DA82B">
              <a:alpha val="8000"/>
            </a:srgbClr>
          </a:solidFill>
          <a:ln>
            <a:solidFill>
              <a:srgbClr val="66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Уставом потребительского кооператива могут устанавливаться право и порядок приема в члены потребительского кооператива наряду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 с гражданами  </a:t>
            </a:r>
            <a:r>
              <a:rPr lang="ru-RU" sz="1200" dirty="0">
                <a:ln w="0"/>
                <a:solidFill>
                  <a:schemeClr val="tx1"/>
                </a:solidFill>
              </a:rPr>
              <a:t>и юридическими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лицами (сельхозтоваропроизводителями)  иных </a:t>
            </a:r>
            <a:r>
              <a:rPr lang="ru-RU" sz="1200" dirty="0">
                <a:ln w="0"/>
                <a:solidFill>
                  <a:schemeClr val="tx1"/>
                </a:solidFill>
              </a:rPr>
              <a:t>граждан и юридических лиц,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которые оказывают </a:t>
            </a:r>
            <a:r>
              <a:rPr lang="ru-RU" sz="1200" dirty="0">
                <a:ln w="0"/>
                <a:solidFill>
                  <a:schemeClr val="tx1"/>
                </a:solidFill>
              </a:rPr>
              <a:t>услуги потребительским кооперативам или сельскохозяйственным товаропроизводителям либо являются работниками учреждений социального обслуживания населения сельских поселений. Число таких членов кооператива не должно превышать 20 процентов от суммарного числа членов кооператива - сельскохозяйственных товаропроизводителей и членов кооператива - граждан, ведущих личное подсобное хозяйство. </a:t>
            </a:r>
          </a:p>
        </p:txBody>
      </p:sp>
      <p:graphicFrame>
        <p:nvGraphicFramePr>
          <p:cNvPr id="14" name="Таблиц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35030246"/>
              </p:ext>
            </p:extLst>
          </p:nvPr>
        </p:nvGraphicFramePr>
        <p:xfrm>
          <a:off x="179512" y="1628801"/>
          <a:ext cx="1849580" cy="5040561"/>
        </p:xfrm>
        <a:graphic>
          <a:graphicData uri="http://schemas.openxmlformats.org/drawingml/2006/table">
            <a:tbl>
              <a:tblPr/>
              <a:tblGrid>
                <a:gridCol w="1849580"/>
              </a:tblGrid>
              <a:tr h="4780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 w="0"/>
                          <a:solidFill>
                            <a:srgbClr val="99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96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 w="0"/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Право  быть  избранным      в органы управления. Участие в голосовании.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410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 w="0"/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Обязательный паевой взнос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093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Паевой взнос      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386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Дополнительный   паевой  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взнос             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093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Выплата дивидендов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724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Кооперативные выплаты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81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Участие в  трудовой  либо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хозяйственной            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деятельности кооператива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58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Выплата стоимости  </a:t>
                      </a:r>
                      <a:r>
                        <a:rPr lang="ru-RU" sz="9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паевых взносов   </a:t>
                      </a: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   </a:t>
                      </a:r>
                      <a:r>
                        <a:rPr lang="ru-RU" sz="9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объявленных дивидендов </a:t>
                      </a: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при </a:t>
                      </a:r>
                      <a:r>
                        <a:rPr lang="ru-RU" sz="9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ликвидации кооператива        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848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Участие в покрытии       </a:t>
                      </a:r>
                      <a:b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убытков кооператива      </a:t>
                      </a:r>
                      <a:endParaRPr lang="ru-RU" sz="9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68239752"/>
              </p:ext>
            </p:extLst>
          </p:nvPr>
        </p:nvGraphicFramePr>
        <p:xfrm>
          <a:off x="2133053" y="1652015"/>
          <a:ext cx="2022763" cy="4948646"/>
        </p:xfrm>
        <a:graphic>
          <a:graphicData uri="http://schemas.openxmlformats.org/drawingml/2006/table">
            <a:tbl>
              <a:tblPr/>
              <a:tblGrid>
                <a:gridCol w="2022763"/>
              </a:tblGrid>
              <a:tr h="432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  <a:t>Члены кооператива     </a:t>
                      </a:r>
                      <a:endParaRPr lang="ru-RU" sz="1200" b="1" cap="none" spc="0" dirty="0">
                        <a:ln w="0"/>
                        <a:solidFill>
                          <a:srgbClr val="99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Имеет 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право. Участвуют</a:t>
                      </a:r>
                      <a:r>
                        <a:rPr lang="ru-RU" sz="10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в голосовании – один человек –  один голос.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180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Вносят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203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Вносит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Вносят в добровольном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порядке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   дополнительным  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паевым взносам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Распределяются  между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членами кооператива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39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Обязательное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535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После 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удовлетворения</a:t>
                      </a: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кооперативом обязательств   перед ассоциированными      </a:t>
                      </a: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членами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513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Субсидиарная         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ответственность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50562323"/>
              </p:ext>
            </p:extLst>
          </p:nvPr>
        </p:nvGraphicFramePr>
        <p:xfrm>
          <a:off x="4283968" y="1772816"/>
          <a:ext cx="2109355" cy="4808545"/>
        </p:xfrm>
        <a:graphic>
          <a:graphicData uri="http://schemas.openxmlformats.org/drawingml/2006/table">
            <a:tbl>
              <a:tblPr/>
              <a:tblGrid>
                <a:gridCol w="2109355"/>
              </a:tblGrid>
              <a:tr h="591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  <a:t>Ассоциированные члены </a:t>
                      </a:r>
                      <a:b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</a:br>
                      <a:r>
                        <a:rPr lang="ru-RU" sz="1100" b="1" cap="none" spc="0" dirty="0">
                          <a:ln w="0"/>
                          <a:solidFill>
                            <a:srgbClr val="990000"/>
                          </a:solidFill>
                          <a:effectLst/>
                        </a:rPr>
                        <a:t>кооператива           </a:t>
                      </a:r>
                      <a:endParaRPr lang="ru-RU" sz="1200" b="1" cap="none" spc="0" dirty="0">
                        <a:ln w="0"/>
                        <a:solidFill>
                          <a:srgbClr val="990000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8915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имеет </a:t>
                      </a: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право. Участвуют в голосовании – не более 20% от числа членов кооператива.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32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вносят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Вносит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вносят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По паевым взносам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получают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444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Необязательное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Имеют  </a:t>
                      </a: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первоочередное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право  на  получение  </a:t>
                      </a:r>
                      <a:b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выплат      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331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Не участвуют          </a:t>
                      </a:r>
                      <a:endParaRPr lang="ru-RU" sz="1100" b="1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44217" marR="442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614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6793977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1299" name="CorelPhotoPaint.Image.9" r:id="rId3" imgW="5714286" imgH="3714286" progId="">
              <p:embed/>
            </p:oleObj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44745" y="6237403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803" y="633356"/>
            <a:ext cx="7520940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Источники формирования имущества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12674865"/>
              </p:ext>
            </p:extLst>
          </p:nvPr>
        </p:nvGraphicFramePr>
        <p:xfrm>
          <a:off x="-36512" y="1399780"/>
          <a:ext cx="8856663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0425" y="5370544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rgbClr val="99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состав имущества кооператива могут входить движимые и недвижимые вещи, деньги, ценные бумаги, а также другие объекты, предусмотренные законодательством.</a:t>
            </a:r>
          </a:p>
        </p:txBody>
      </p:sp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614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78035142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2323" name="CorelPhotoPaint.Image.9" r:id="rId4" imgW="5714286" imgH="3714286" progId="">
              <p:embed/>
            </p:oleObj>
          </a:graphicData>
        </a:graphic>
      </p:graphicFrame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5" y="574199"/>
            <a:ext cx="7520940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Фонды  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9235619"/>
              </p:ext>
            </p:extLst>
          </p:nvPr>
        </p:nvGraphicFramePr>
        <p:xfrm>
          <a:off x="359535" y="1892227"/>
          <a:ext cx="3852428" cy="376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773350448"/>
              </p:ext>
            </p:extLst>
          </p:nvPr>
        </p:nvGraphicFramePr>
        <p:xfrm>
          <a:off x="3995936" y="1687442"/>
          <a:ext cx="5040560" cy="130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456451014"/>
              </p:ext>
            </p:extLst>
          </p:nvPr>
        </p:nvGraphicFramePr>
        <p:xfrm>
          <a:off x="3995936" y="3068962"/>
          <a:ext cx="504056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741478091"/>
              </p:ext>
            </p:extLst>
          </p:nvPr>
        </p:nvGraphicFramePr>
        <p:xfrm>
          <a:off x="3995936" y="4437114"/>
          <a:ext cx="5040560" cy="1385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570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83531050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3346" name="CorelPhotoPaint.Image.9" r:id="rId3" imgW="5714286" imgH="3714286" progId="">
              <p:embed/>
            </p:oleObj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64" y="517900"/>
            <a:ext cx="8229600" cy="906321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Распределение  прибыли 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679" y="1676202"/>
            <a:ext cx="9136647" cy="4129062"/>
          </a:xfrm>
          <a:prstGeom prst="rightArrow">
            <a:avLst/>
          </a:prstGeom>
          <a:solidFill>
            <a:srgbClr val="669900">
              <a:alpha val="10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chemeClr val="bg1"/>
            </a:contourClr>
          </a:sp3d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3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Полилиния 14"/>
          <p:cNvSpPr/>
          <p:nvPr/>
        </p:nvSpPr>
        <p:spPr>
          <a:xfrm>
            <a:off x="3675" y="2914920"/>
            <a:ext cx="1772740" cy="1651624"/>
          </a:xfrm>
          <a:custGeom>
            <a:avLst/>
            <a:gdLst>
              <a:gd name="connsiteX0" fmla="*/ 0 w 1566835"/>
              <a:gd name="connsiteY0" fmla="*/ 261144 h 1651624"/>
              <a:gd name="connsiteX1" fmla="*/ 261144 w 1566835"/>
              <a:gd name="connsiteY1" fmla="*/ 0 h 1651624"/>
              <a:gd name="connsiteX2" fmla="*/ 1305691 w 1566835"/>
              <a:gd name="connsiteY2" fmla="*/ 0 h 1651624"/>
              <a:gd name="connsiteX3" fmla="*/ 1566835 w 1566835"/>
              <a:gd name="connsiteY3" fmla="*/ 261144 h 1651624"/>
              <a:gd name="connsiteX4" fmla="*/ 1566835 w 1566835"/>
              <a:gd name="connsiteY4" fmla="*/ 1390480 h 1651624"/>
              <a:gd name="connsiteX5" fmla="*/ 1305691 w 1566835"/>
              <a:gd name="connsiteY5" fmla="*/ 1651624 h 1651624"/>
              <a:gd name="connsiteX6" fmla="*/ 261144 w 1566835"/>
              <a:gd name="connsiteY6" fmla="*/ 1651624 h 1651624"/>
              <a:gd name="connsiteX7" fmla="*/ 0 w 1566835"/>
              <a:gd name="connsiteY7" fmla="*/ 1390480 h 1651624"/>
              <a:gd name="connsiteX8" fmla="*/ 0 w 1566835"/>
              <a:gd name="connsiteY8" fmla="*/ 261144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835" h="1651624">
                <a:moveTo>
                  <a:pt x="0" y="261144"/>
                </a:moveTo>
                <a:cubicBezTo>
                  <a:pt x="0" y="116918"/>
                  <a:pt x="116918" y="0"/>
                  <a:pt x="261144" y="0"/>
                </a:cubicBezTo>
                <a:lnTo>
                  <a:pt x="1305691" y="0"/>
                </a:lnTo>
                <a:cubicBezTo>
                  <a:pt x="1449917" y="0"/>
                  <a:pt x="1566835" y="116918"/>
                  <a:pt x="1566835" y="261144"/>
                </a:cubicBezTo>
                <a:lnTo>
                  <a:pt x="1566835" y="1390480"/>
                </a:lnTo>
                <a:cubicBezTo>
                  <a:pt x="1566835" y="1534706"/>
                  <a:pt x="1449917" y="1651624"/>
                  <a:pt x="1305691" y="1651624"/>
                </a:cubicBezTo>
                <a:lnTo>
                  <a:pt x="261144" y="1651624"/>
                </a:lnTo>
                <a:cubicBezTo>
                  <a:pt x="116918" y="1651624"/>
                  <a:pt x="0" y="1534706"/>
                  <a:pt x="0" y="1390480"/>
                </a:cubicBezTo>
                <a:lnTo>
                  <a:pt x="0" y="261144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207" tIns="122207" rIns="122207" bIns="1222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rgbClr val="000099"/>
                </a:solidFill>
              </a:rPr>
              <a:t>На погашение просроченных долгов</a:t>
            </a:r>
            <a:endParaRPr lang="ru-RU" sz="1600" b="1" kern="1200" dirty="0">
              <a:solidFill>
                <a:srgbClr val="000099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856643" y="2914920"/>
            <a:ext cx="2107612" cy="1651624"/>
          </a:xfrm>
          <a:custGeom>
            <a:avLst/>
            <a:gdLst>
              <a:gd name="connsiteX0" fmla="*/ 0 w 2041383"/>
              <a:gd name="connsiteY0" fmla="*/ 275276 h 1651624"/>
              <a:gd name="connsiteX1" fmla="*/ 275276 w 2041383"/>
              <a:gd name="connsiteY1" fmla="*/ 0 h 1651624"/>
              <a:gd name="connsiteX2" fmla="*/ 1766107 w 2041383"/>
              <a:gd name="connsiteY2" fmla="*/ 0 h 1651624"/>
              <a:gd name="connsiteX3" fmla="*/ 2041383 w 2041383"/>
              <a:gd name="connsiteY3" fmla="*/ 275276 h 1651624"/>
              <a:gd name="connsiteX4" fmla="*/ 2041383 w 2041383"/>
              <a:gd name="connsiteY4" fmla="*/ 1376348 h 1651624"/>
              <a:gd name="connsiteX5" fmla="*/ 1766107 w 2041383"/>
              <a:gd name="connsiteY5" fmla="*/ 1651624 h 1651624"/>
              <a:gd name="connsiteX6" fmla="*/ 275276 w 2041383"/>
              <a:gd name="connsiteY6" fmla="*/ 1651624 h 1651624"/>
              <a:gd name="connsiteX7" fmla="*/ 0 w 2041383"/>
              <a:gd name="connsiteY7" fmla="*/ 1376348 h 1651624"/>
              <a:gd name="connsiteX8" fmla="*/ 0 w 2041383"/>
              <a:gd name="connsiteY8" fmla="*/ 275276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1383" h="1651624">
                <a:moveTo>
                  <a:pt x="0" y="275276"/>
                </a:moveTo>
                <a:cubicBezTo>
                  <a:pt x="0" y="123245"/>
                  <a:pt x="123245" y="0"/>
                  <a:pt x="275276" y="0"/>
                </a:cubicBezTo>
                <a:lnTo>
                  <a:pt x="1766107" y="0"/>
                </a:lnTo>
                <a:cubicBezTo>
                  <a:pt x="1918138" y="0"/>
                  <a:pt x="2041383" y="123245"/>
                  <a:pt x="2041383" y="275276"/>
                </a:cubicBezTo>
                <a:lnTo>
                  <a:pt x="2041383" y="1376348"/>
                </a:lnTo>
                <a:cubicBezTo>
                  <a:pt x="2041383" y="1528379"/>
                  <a:pt x="1918138" y="1651624"/>
                  <a:pt x="1766107" y="1651624"/>
                </a:cubicBezTo>
                <a:lnTo>
                  <a:pt x="275276" y="1651624"/>
                </a:lnTo>
                <a:cubicBezTo>
                  <a:pt x="123245" y="1651624"/>
                  <a:pt x="0" y="1528379"/>
                  <a:pt x="0" y="1376348"/>
                </a:cubicBezTo>
                <a:lnTo>
                  <a:pt x="0" y="275276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6346" tIns="126346" rIns="126346" bIns="12634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rgbClr val="000099"/>
                </a:solidFill>
              </a:rPr>
              <a:t>В резервный фонд и предусмотренные уставом кооператива иные неделимые фонды</a:t>
            </a:r>
            <a:endParaRPr lang="ru-RU" sz="1200" b="1" kern="1200" dirty="0">
              <a:solidFill>
                <a:srgbClr val="000099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044480" y="2914920"/>
            <a:ext cx="3242877" cy="1651624"/>
          </a:xfrm>
          <a:custGeom>
            <a:avLst/>
            <a:gdLst>
              <a:gd name="connsiteX0" fmla="*/ 0 w 2990775"/>
              <a:gd name="connsiteY0" fmla="*/ 275276 h 1651624"/>
              <a:gd name="connsiteX1" fmla="*/ 275276 w 2990775"/>
              <a:gd name="connsiteY1" fmla="*/ 0 h 1651624"/>
              <a:gd name="connsiteX2" fmla="*/ 2715499 w 2990775"/>
              <a:gd name="connsiteY2" fmla="*/ 0 h 1651624"/>
              <a:gd name="connsiteX3" fmla="*/ 2990775 w 2990775"/>
              <a:gd name="connsiteY3" fmla="*/ 275276 h 1651624"/>
              <a:gd name="connsiteX4" fmla="*/ 2990775 w 2990775"/>
              <a:gd name="connsiteY4" fmla="*/ 1376348 h 1651624"/>
              <a:gd name="connsiteX5" fmla="*/ 2715499 w 2990775"/>
              <a:gd name="connsiteY5" fmla="*/ 1651624 h 1651624"/>
              <a:gd name="connsiteX6" fmla="*/ 275276 w 2990775"/>
              <a:gd name="connsiteY6" fmla="*/ 1651624 h 1651624"/>
              <a:gd name="connsiteX7" fmla="*/ 0 w 2990775"/>
              <a:gd name="connsiteY7" fmla="*/ 1376348 h 1651624"/>
              <a:gd name="connsiteX8" fmla="*/ 0 w 2990775"/>
              <a:gd name="connsiteY8" fmla="*/ 275276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775" h="1651624">
                <a:moveTo>
                  <a:pt x="0" y="275276"/>
                </a:moveTo>
                <a:cubicBezTo>
                  <a:pt x="0" y="123245"/>
                  <a:pt x="123245" y="0"/>
                  <a:pt x="275276" y="0"/>
                </a:cubicBezTo>
                <a:lnTo>
                  <a:pt x="2715499" y="0"/>
                </a:lnTo>
                <a:cubicBezTo>
                  <a:pt x="2867530" y="0"/>
                  <a:pt x="2990775" y="123245"/>
                  <a:pt x="2990775" y="275276"/>
                </a:cubicBezTo>
                <a:lnTo>
                  <a:pt x="2990775" y="1376348"/>
                </a:lnTo>
                <a:cubicBezTo>
                  <a:pt x="2990775" y="1528379"/>
                  <a:pt x="2867530" y="1651624"/>
                  <a:pt x="2715499" y="1651624"/>
                </a:cubicBezTo>
                <a:lnTo>
                  <a:pt x="275276" y="1651624"/>
                </a:lnTo>
                <a:cubicBezTo>
                  <a:pt x="123245" y="1651624"/>
                  <a:pt x="0" y="1528379"/>
                  <a:pt x="0" y="1376348"/>
                </a:cubicBezTo>
                <a:lnTo>
                  <a:pt x="0" y="275276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536" tIns="122536" rIns="122536" bIns="12253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rgbClr val="000099"/>
                </a:solidFill>
              </a:rPr>
              <a:t>На выплату причитающихся по дополнительным паевым взносам членов и паевым взносам ассоциированных членов кооператива </a:t>
            </a:r>
            <a:r>
              <a:rPr lang="ru-RU" sz="1100" b="1" u="sng" kern="1200" dirty="0" smtClean="0">
                <a:solidFill>
                  <a:srgbClr val="000099"/>
                </a:solidFill>
              </a:rPr>
              <a:t>дивидендов</a:t>
            </a:r>
            <a:r>
              <a:rPr lang="ru-RU" sz="1100" b="1" kern="1200" dirty="0" smtClean="0">
                <a:solidFill>
                  <a:srgbClr val="000099"/>
                </a:solidFill>
              </a:rPr>
              <a:t> и премирование </a:t>
            </a:r>
            <a:r>
              <a:rPr lang="ru-RU" sz="1050" b="1" kern="1200" dirty="0" smtClean="0">
                <a:solidFill>
                  <a:srgbClr val="000099"/>
                </a:solidFill>
              </a:rPr>
              <a:t>членов</a:t>
            </a:r>
            <a:r>
              <a:rPr lang="ru-RU" sz="1100" b="1" kern="1200" dirty="0" smtClean="0">
                <a:solidFill>
                  <a:srgbClr val="000099"/>
                </a:solidFill>
              </a:rPr>
              <a:t> кооператива и его работников, общая сумма которых не должна превышать 30% от прибыли  кооператива, подлежащей распределению</a:t>
            </a:r>
            <a:endParaRPr lang="ru-RU" sz="1100" b="1" kern="1200" dirty="0">
              <a:solidFill>
                <a:srgbClr val="000099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7367583" y="2914920"/>
            <a:ext cx="1772740" cy="1651624"/>
          </a:xfrm>
          <a:custGeom>
            <a:avLst/>
            <a:gdLst>
              <a:gd name="connsiteX0" fmla="*/ 0 w 1566835"/>
              <a:gd name="connsiteY0" fmla="*/ 261144 h 1651624"/>
              <a:gd name="connsiteX1" fmla="*/ 261144 w 1566835"/>
              <a:gd name="connsiteY1" fmla="*/ 0 h 1651624"/>
              <a:gd name="connsiteX2" fmla="*/ 1305691 w 1566835"/>
              <a:gd name="connsiteY2" fmla="*/ 0 h 1651624"/>
              <a:gd name="connsiteX3" fmla="*/ 1566835 w 1566835"/>
              <a:gd name="connsiteY3" fmla="*/ 261144 h 1651624"/>
              <a:gd name="connsiteX4" fmla="*/ 1566835 w 1566835"/>
              <a:gd name="connsiteY4" fmla="*/ 1390480 h 1651624"/>
              <a:gd name="connsiteX5" fmla="*/ 1305691 w 1566835"/>
              <a:gd name="connsiteY5" fmla="*/ 1651624 h 1651624"/>
              <a:gd name="connsiteX6" fmla="*/ 261144 w 1566835"/>
              <a:gd name="connsiteY6" fmla="*/ 1651624 h 1651624"/>
              <a:gd name="connsiteX7" fmla="*/ 0 w 1566835"/>
              <a:gd name="connsiteY7" fmla="*/ 1390480 h 1651624"/>
              <a:gd name="connsiteX8" fmla="*/ 0 w 1566835"/>
              <a:gd name="connsiteY8" fmla="*/ 261144 h 1651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835" h="1651624">
                <a:moveTo>
                  <a:pt x="0" y="261144"/>
                </a:moveTo>
                <a:cubicBezTo>
                  <a:pt x="0" y="116918"/>
                  <a:pt x="116918" y="0"/>
                  <a:pt x="261144" y="0"/>
                </a:cubicBezTo>
                <a:lnTo>
                  <a:pt x="1305691" y="0"/>
                </a:lnTo>
                <a:cubicBezTo>
                  <a:pt x="1449917" y="0"/>
                  <a:pt x="1566835" y="116918"/>
                  <a:pt x="1566835" y="261144"/>
                </a:cubicBezTo>
                <a:lnTo>
                  <a:pt x="1566835" y="1390480"/>
                </a:lnTo>
                <a:cubicBezTo>
                  <a:pt x="1566835" y="1534706"/>
                  <a:pt x="1449917" y="1651624"/>
                  <a:pt x="1305691" y="1651624"/>
                </a:cubicBezTo>
                <a:lnTo>
                  <a:pt x="261144" y="1651624"/>
                </a:lnTo>
                <a:cubicBezTo>
                  <a:pt x="116918" y="1651624"/>
                  <a:pt x="0" y="1534706"/>
                  <a:pt x="0" y="1390480"/>
                </a:cubicBezTo>
                <a:lnTo>
                  <a:pt x="0" y="261144"/>
                </a:lnTo>
                <a:close/>
              </a:path>
            </a:pathLst>
          </a:custGeom>
          <a:solidFill>
            <a:srgbClr val="669900">
              <a:alpha val="25000"/>
            </a:srgbClr>
          </a:solidFill>
          <a:ln w="47625">
            <a:solidFill>
              <a:srgbClr val="669900">
                <a:alpha val="10000"/>
              </a:srgb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2207" tIns="122207" rIns="122207" bIns="1222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rgbClr val="000099"/>
                </a:solidFill>
              </a:rPr>
              <a:t>на </a:t>
            </a:r>
            <a:r>
              <a:rPr lang="ru-RU" sz="1400" b="1" u="sng" kern="1200" dirty="0" smtClean="0">
                <a:solidFill>
                  <a:srgbClr val="000099"/>
                </a:solidFill>
              </a:rPr>
              <a:t>кооперативные выплаты</a:t>
            </a:r>
            <a:endParaRPr lang="ru-RU" sz="1400" b="1" u="sng" kern="1200" dirty="0">
              <a:solidFill>
                <a:srgbClr val="000099"/>
              </a:solidFill>
            </a:endParaRPr>
          </a:p>
        </p:txBody>
      </p:sp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941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6374688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4372" name="CorelPhotoPaint.Image.9" r:id="rId3" imgW="5714286" imgH="3714286" progId="">
              <p:embed/>
            </p:oleObj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7855"/>
            <a:ext cx="8712968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Распределение  прибыли  кооператива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8" y="1193481"/>
            <a:ext cx="8928992" cy="5227957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sz="17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1.Прибыль кооператива, определяемая по бухгалтерскому балансу и остающаяся после уплаты налогов, сборов и обязательных платежей, распределяется следующим образом: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1) на </a:t>
            </a:r>
            <a:r>
              <a:rPr lang="ru-RU" sz="1800" b="1" dirty="0">
                <a:solidFill>
                  <a:schemeClr val="tx1"/>
                </a:solidFill>
              </a:rPr>
              <a:t>погашение просроченных долгов;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2</a:t>
            </a:r>
            <a:r>
              <a:rPr lang="ru-RU" sz="1800" b="1" dirty="0">
                <a:solidFill>
                  <a:schemeClr val="tx1"/>
                </a:solidFill>
              </a:rPr>
              <a:t>) в резервный фонд и предусмотренные уставом кооператива иные неделимые фонды;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3) на выплату причитающихся по дополнительным паевым взносам членов и паевым взносам ассоциированных членов кооператива дивидендов и премирование членов кооператива и его работников, общая сумма которых не должна превышать 30 процентов от прибыли кооператива, подлежащей распределению;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4) </a:t>
            </a:r>
            <a:r>
              <a:rPr lang="ru-RU" sz="1800" b="1" dirty="0">
                <a:solidFill>
                  <a:schemeClr val="tx1"/>
                </a:solidFill>
              </a:rPr>
              <a:t>на кооперативные выплаты</a:t>
            </a:r>
            <a:r>
              <a:rPr lang="ru-RU" sz="18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2. Кооперативные выплаты между членами производственного кооператива распределяются пропорционально оплате их труда в кооперативе за год, между членами потребительского кооператива - пропорционально доле их участия в хозяйственной деятельности кооператива.</a:t>
            </a:r>
          </a:p>
          <a:p>
            <a:pPr marL="0" indent="0">
              <a:buNone/>
            </a:pPr>
            <a:endParaRPr lang="ru-RU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3. Кооперативные выплаты используются в следующем порядке: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1</a:t>
            </a:r>
            <a:r>
              <a:rPr lang="ru-RU" sz="1800" b="1" dirty="0">
                <a:solidFill>
                  <a:schemeClr val="tx1"/>
                </a:solidFill>
              </a:rPr>
              <a:t>) не менее чем 70 процентов суммы кооперативных выплат направляется на пополнение приращенного пая члена кооператива;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2</a:t>
            </a:r>
            <a:r>
              <a:rPr lang="ru-RU" sz="1800" b="1" dirty="0">
                <a:solidFill>
                  <a:schemeClr val="tx1"/>
                </a:solidFill>
              </a:rPr>
              <a:t>) остаток кооперативных выплат выплачивается члену кооператива.</a:t>
            </a:r>
          </a:p>
          <a:p>
            <a:pPr marL="0" indent="0">
              <a:buNone/>
            </a:pPr>
            <a:endParaRPr lang="ru-RU" sz="18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</a:rPr>
              <a:t>4. Средства, зачисленные в приращенные паи, используются на: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1</a:t>
            </a:r>
            <a:r>
              <a:rPr lang="ru-RU" sz="1800" b="1" dirty="0">
                <a:solidFill>
                  <a:schemeClr val="tx1"/>
                </a:solidFill>
              </a:rPr>
              <a:t>) создание и расширение производственных и иных фондов кооператива, за исключением неделимого фонда кооператива;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2</a:t>
            </a:r>
            <a:r>
              <a:rPr lang="ru-RU" sz="1800" b="1" dirty="0">
                <a:solidFill>
                  <a:schemeClr val="tx1"/>
                </a:solidFill>
              </a:rPr>
              <a:t>) погашение приращенных </a:t>
            </a:r>
            <a:r>
              <a:rPr lang="ru-RU" sz="1800" b="1" dirty="0" smtClean="0">
                <a:solidFill>
                  <a:schemeClr val="tx1"/>
                </a:solidFill>
              </a:rPr>
              <a:t>паев.</a:t>
            </a:r>
            <a:endParaRPr lang="ru-RU" sz="18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563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30709952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5394" name="CorelPhotoPaint.Image.9" r:id="rId3" imgW="5714286" imgH="3714286" progId="">
              <p:embed/>
            </p:oleObj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429265"/>
            <a:ext cx="7520940" cy="548640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ОСНОВНЫЕ  ОБЯЗАТЕЛЬНЫЕ   ТРЕБОВАНИЯ  К  КООПЕРАТИВУ</a:t>
            </a: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8" y="1137692"/>
            <a:ext cx="8928992" cy="4896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0099"/>
                </a:solidFill>
              </a:rPr>
              <a:t>	</a:t>
            </a:r>
            <a:r>
              <a:rPr lang="ru-RU" sz="1800" b="1" dirty="0" smtClean="0"/>
              <a:t>1.Размер </a:t>
            </a:r>
            <a:r>
              <a:rPr lang="ru-RU" sz="1800" b="1" dirty="0"/>
              <a:t>паевого фонда не должен превышать размер чистых активов </a:t>
            </a:r>
            <a:r>
              <a:rPr lang="ru-RU" sz="1800" b="1" dirty="0" smtClean="0"/>
              <a:t>кооператива.</a:t>
            </a:r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	2.Кооператив </a:t>
            </a:r>
            <a:r>
              <a:rPr lang="ru-RU" sz="1800" b="1" dirty="0"/>
              <a:t>в обязательном порядке формирует резервный фонд, который является неделимым и размер которого должен составлять не менее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</a:rPr>
              <a:t>10</a:t>
            </a:r>
            <a:r>
              <a:rPr lang="ru-RU" sz="1800" b="1" dirty="0" smtClean="0"/>
              <a:t>% от </a:t>
            </a:r>
            <a:r>
              <a:rPr lang="ru-RU" sz="1800" b="1" dirty="0"/>
              <a:t>паевого фонда кооператива</a:t>
            </a:r>
            <a:r>
              <a:rPr lang="ru-RU" sz="1800" b="1" dirty="0" smtClean="0"/>
              <a:t>.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1800" b="1" dirty="0" smtClean="0"/>
              <a:t>	3.Не </a:t>
            </a:r>
            <a:r>
              <a:rPr lang="ru-RU" sz="1800" b="1" dirty="0"/>
              <a:t>менее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</a:rPr>
              <a:t>50</a:t>
            </a:r>
            <a:r>
              <a:rPr lang="ru-RU" sz="1800" b="1" dirty="0" smtClean="0"/>
              <a:t>% объема  </a:t>
            </a:r>
            <a:r>
              <a:rPr lang="ru-RU" sz="1800" b="1" dirty="0"/>
              <a:t>работ (услуг), выполняемых обслуживающими, </a:t>
            </a:r>
            <a:r>
              <a:rPr lang="ru-RU" sz="1800" b="1" dirty="0" smtClean="0"/>
              <a:t> перерабатывающими</a:t>
            </a:r>
            <a:r>
              <a:rPr lang="ru-RU" sz="1800" b="1" dirty="0"/>
              <a:t>, </a:t>
            </a:r>
            <a:r>
              <a:rPr lang="ru-RU" sz="1800" b="1" dirty="0" smtClean="0"/>
              <a:t> сбытовыми </a:t>
            </a:r>
            <a:r>
              <a:rPr lang="ru-RU" sz="1800" b="1" dirty="0"/>
              <a:t>(торговыми), </a:t>
            </a:r>
            <a:r>
              <a:rPr lang="ru-RU" sz="1800" b="1" dirty="0" smtClean="0"/>
              <a:t>снабженческими</a:t>
            </a:r>
            <a:r>
              <a:rPr lang="ru-RU" sz="1800" b="1" dirty="0"/>
              <a:t>, садоводческими, огородническими и животноводческими кооперативами, должно осуществляться для членов данных кооперативов. </a:t>
            </a:r>
            <a:endParaRPr lang="ru-RU" sz="1800" b="1" dirty="0" smtClean="0"/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/>
              <a:t>	4</a:t>
            </a:r>
            <a:r>
              <a:rPr lang="ru-RU" sz="1800" b="1" dirty="0" smtClean="0"/>
              <a:t>.Потребительские кооперативы ведут </a:t>
            </a:r>
            <a:r>
              <a:rPr lang="ru-RU" sz="1800" b="1" dirty="0" smtClean="0">
                <a:ln>
                  <a:solidFill>
                    <a:srgbClr val="002060"/>
                  </a:solidFill>
                </a:ln>
              </a:rPr>
              <a:t>раздельный бухгалтерский учет</a:t>
            </a:r>
            <a:r>
              <a:rPr lang="ru-RU" sz="1800" b="1" dirty="0" smtClean="0"/>
              <a:t>  (по некоммерческой и коммерческой деятельности).</a:t>
            </a:r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/>
              <a:t>	5</a:t>
            </a:r>
            <a:r>
              <a:rPr lang="ru-RU" sz="1800" b="1" dirty="0" smtClean="0"/>
              <a:t>.Кооперативы являются членами Ревизионного союза.</a:t>
            </a:r>
          </a:p>
          <a:p>
            <a:endParaRPr lang="ru-RU" sz="1800" dirty="0">
              <a:solidFill>
                <a:srgbClr val="000099"/>
              </a:solidFill>
            </a:endParaRPr>
          </a:p>
        </p:txBody>
      </p:sp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17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0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6805018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6419" name="CorelPhotoPaint.Image.9" r:id="rId3" imgW="5714286" imgH="3714286" progId="">
              <p:embed/>
            </p:oleObj>
          </a:graphicData>
        </a:graphic>
      </p:graphicFrame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426185" y="6165542"/>
            <a:ext cx="8250275" cy="0"/>
          </a:xfrm>
          <a:prstGeom prst="line">
            <a:avLst/>
          </a:prstGeom>
          <a:solidFill>
            <a:srgbClr val="00B050"/>
          </a:solidFill>
          <a:ln>
            <a:solidFill>
              <a:srgbClr val="E77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932027" y="477841"/>
            <a:ext cx="7848872" cy="90475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Состояние сельскохозяйственной </a:t>
            </a:r>
          </a:p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потребительской кооперации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1519890743"/>
              </p:ext>
            </p:extLst>
          </p:nvPr>
        </p:nvGraphicFramePr>
        <p:xfrm>
          <a:off x="229268" y="2780928"/>
          <a:ext cx="8568952" cy="336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1713583"/>
            <a:ext cx="7200800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b="1" dirty="0" smtClean="0"/>
              <a:t>   По </a:t>
            </a:r>
            <a:r>
              <a:rPr lang="ru-RU" b="1" dirty="0"/>
              <a:t>состоянию на 1 </a:t>
            </a:r>
            <a:r>
              <a:rPr lang="ru-RU" b="1" dirty="0" smtClean="0"/>
              <a:t>апреля </a:t>
            </a:r>
            <a:r>
              <a:rPr lang="ru-RU" b="1" dirty="0"/>
              <a:t>2018 на </a:t>
            </a:r>
            <a:r>
              <a:rPr lang="ru-RU" b="1" dirty="0" smtClean="0"/>
              <a:t>территории Краснодарского </a:t>
            </a:r>
            <a:r>
              <a:rPr lang="ru-RU" b="1" dirty="0"/>
              <a:t>края зарегистрировано </a:t>
            </a:r>
            <a:r>
              <a:rPr lang="ru-RU" b="1" dirty="0" smtClean="0"/>
              <a:t>136 </a:t>
            </a:r>
            <a:r>
              <a:rPr lang="ru-RU" b="1" dirty="0"/>
              <a:t>потребительских кооператива различных направлений. </a:t>
            </a:r>
          </a:p>
        </p:txBody>
      </p:sp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4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3002058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7443" name="CorelPhotoPaint.Image.9" r:id="rId3" imgW="5714286" imgH="3714286" progId="">
              <p:embed/>
            </p:oleObj>
          </a:graphicData>
        </a:graphic>
      </p:graphicFrame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84537" y="6305182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021758"/>
              </p:ext>
            </p:extLst>
          </p:nvPr>
        </p:nvGraphicFramePr>
        <p:xfrm>
          <a:off x="107504" y="2924944"/>
          <a:ext cx="8479194" cy="37720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78794"/>
                <a:gridCol w="648072"/>
                <a:gridCol w="720080"/>
                <a:gridCol w="720080"/>
                <a:gridCol w="720080"/>
                <a:gridCol w="792088"/>
              </a:tblGrid>
              <a:tr h="337380"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Объемы финансирования государственной поддержки МФХ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22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1. Грант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на развитие семейной животноводческой фермы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112,4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155,5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197,4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236,8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284,2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3836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2. Грант на поддержку начинающего фермера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37,5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63,7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92,0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110,4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132,5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556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3. Грант на развитие материально-технической базы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сельскохозяйственных потребительских кооперативов (</a:t>
                      </a:r>
                      <a:r>
                        <a:rPr lang="ru-RU" sz="1200" b="1" cap="none" spc="0" baseline="0" dirty="0" err="1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СПоК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200" b="1" cap="none" spc="0" dirty="0" smtClean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196,7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210,0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252,0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302,4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0468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4. Грант на развитие материально-технической базы сельскохозяйственных потребительских кооперативов,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осуществляющих деятельность не более 12 месяцев с даты регистрации</a:t>
                      </a:r>
                      <a:endParaRPr lang="ru-RU" sz="1200" b="1" cap="none" spc="0" dirty="0" smtClean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100,0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US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,9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122,3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146,8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5. Субсидии на понесенные затраты МФХ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700,9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360,2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300,0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360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432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6. </a:t>
                      </a:r>
                      <a:r>
                        <a:rPr lang="ru-RU" sz="1200" b="1" cap="none" spc="0" dirty="0" err="1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Грантовая</a:t>
                      </a:r>
                      <a:r>
                        <a:rPr lang="ru-RU" sz="1200" b="1" cap="none" spc="0" baseline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поддержка КФХ по программе «Молодой сад»</a:t>
                      </a:r>
                      <a:endParaRPr lang="ru-RU" sz="1200" b="1" cap="none" spc="0" dirty="0" smtClean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101,2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121,4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145,7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7. Льготное кредитование </a:t>
                      </a:r>
                      <a:r>
                        <a:rPr lang="ru-RU" sz="1200" b="1" cap="none" spc="0" dirty="0" err="1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СПоК</a:t>
                      </a:r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ИТОГО: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850,8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876,1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1103,5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1302,9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cap="none" spc="0" dirty="0" smtClean="0">
                          <a:ln w="0"/>
                          <a:solidFill>
                            <a:schemeClr val="tx1"/>
                          </a:solidFill>
                          <a:effectLst/>
                        </a:rPr>
                        <a:t>1643,6</a:t>
                      </a:r>
                      <a:endParaRPr lang="ru-RU" sz="12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2448628345"/>
              </p:ext>
            </p:extLst>
          </p:nvPr>
        </p:nvGraphicFramePr>
        <p:xfrm>
          <a:off x="827584" y="1052736"/>
          <a:ext cx="7404484" cy="1815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524328" y="2708920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млн. рублей</a:t>
            </a:r>
            <a:endParaRPr lang="ru-RU" sz="1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23696" y="511937"/>
            <a:ext cx="7560840" cy="57606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Государственная 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поддержки </a:t>
            </a: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малых форм хозяйствования до 2020 года 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45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1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948431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8467" name="CorelPhotoPaint.Image.9" r:id="rId3" imgW="5714286" imgH="3714286" progId="">
              <p:embed/>
            </p:oleObj>
          </a:graphicData>
        </a:graphic>
      </p:graphicFrame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0" y="6453336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426185" y="6165542"/>
            <a:ext cx="8250275" cy="0"/>
          </a:xfrm>
          <a:prstGeom prst="line">
            <a:avLst/>
          </a:prstGeom>
          <a:solidFill>
            <a:srgbClr val="00B050"/>
          </a:solidFill>
          <a:ln>
            <a:solidFill>
              <a:srgbClr val="E77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773324" y="570521"/>
            <a:ext cx="7848872" cy="56309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Целевые показатели для муниципальных </a:t>
            </a:r>
            <a:b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образований Краснодарского края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1077338589"/>
              </p:ext>
            </p:extLst>
          </p:nvPr>
        </p:nvGraphicFramePr>
        <p:xfrm>
          <a:off x="3131840" y="3429001"/>
          <a:ext cx="6012160" cy="2736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3773852729"/>
              </p:ext>
            </p:extLst>
          </p:nvPr>
        </p:nvGraphicFramePr>
        <p:xfrm>
          <a:off x="-180528" y="3422668"/>
          <a:ext cx="4355975" cy="280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683572" y="1700810"/>
            <a:ext cx="3672409" cy="936105"/>
          </a:xfrm>
          <a:prstGeom prst="roundRect">
            <a:avLst/>
          </a:prstGeom>
          <a:solidFill>
            <a:srgbClr val="FFC000">
              <a:alpha val="5100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</a:rPr>
              <a:t>Создание </a:t>
            </a:r>
            <a:r>
              <a:rPr lang="ru-RU" sz="1400" b="1" dirty="0" smtClean="0">
                <a:solidFill>
                  <a:srgbClr val="002060"/>
                </a:solidFill>
              </a:rPr>
              <a:t> с/х потребительских кооперативов </a:t>
            </a:r>
            <a:r>
              <a:rPr lang="ru-RU" sz="1400" b="1" dirty="0">
                <a:solidFill>
                  <a:srgbClr val="002060"/>
                </a:solidFill>
              </a:rPr>
              <a:t>в каждом </a:t>
            </a:r>
            <a:r>
              <a:rPr lang="ru-RU" sz="1400" b="1" dirty="0" smtClean="0">
                <a:solidFill>
                  <a:srgbClr val="002060"/>
                </a:solidFill>
              </a:rPr>
              <a:t>муниципальном образовании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96036" y="1685496"/>
            <a:ext cx="3456384" cy="951418"/>
          </a:xfrm>
          <a:prstGeom prst="roundRect">
            <a:avLst/>
          </a:prstGeom>
          <a:solidFill>
            <a:srgbClr val="669900">
              <a:alpha val="16000"/>
            </a:srgbClr>
          </a:solidFill>
          <a:ln w="34925">
            <a:solidFill>
              <a:srgbClr val="6699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</a:rPr>
              <a:t>Создание </a:t>
            </a:r>
            <a:r>
              <a:rPr lang="ru-RU" sz="1400" b="1" dirty="0" smtClean="0">
                <a:solidFill>
                  <a:srgbClr val="002060"/>
                </a:solidFill>
              </a:rPr>
              <a:t> 1-ого кооперативного заготовительного пункта в поселении от 2 тыс. человек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80928"/>
            <a:ext cx="4572000" cy="523220"/>
          </a:xfrm>
          <a:prstGeom prst="rect">
            <a:avLst/>
          </a:prstGeom>
          <a:gradFill>
            <a:gsLst>
              <a:gs pos="0">
                <a:srgbClr val="669900"/>
              </a:gs>
              <a:gs pos="100000">
                <a:srgbClr val="FFC000"/>
              </a:gs>
              <a:gs pos="60000">
                <a:schemeClr val="accent4">
                  <a:tint val="15000"/>
                  <a:satMod val="350000"/>
                </a:schemeClr>
              </a:gs>
            </a:gsLst>
            <a:lin ang="16200000" scaled="1"/>
          </a:gradFill>
          <a:ln w="19050">
            <a:gradFill>
              <a:gsLst>
                <a:gs pos="0">
                  <a:srgbClr val="669900"/>
                </a:gs>
                <a:gs pos="100000">
                  <a:srgbClr val="FFC0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10 % населения </a:t>
            </a:r>
            <a:r>
              <a:rPr lang="ru-RU" sz="1400" b="1" dirty="0" smtClean="0">
                <a:solidFill>
                  <a:srgbClr val="002060"/>
                </a:solidFill>
              </a:rPr>
              <a:t>муниципальных </a:t>
            </a:r>
            <a:r>
              <a:rPr lang="ru-RU" sz="1400" b="1" dirty="0">
                <a:solidFill>
                  <a:srgbClr val="002060"/>
                </a:solidFill>
              </a:rPr>
              <a:t>образований должны состоять в </a:t>
            </a:r>
            <a:r>
              <a:rPr lang="ru-RU" sz="1400" b="1" dirty="0" err="1">
                <a:solidFill>
                  <a:srgbClr val="002060"/>
                </a:solidFill>
              </a:rPr>
              <a:t>СПоК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" name="Picture 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53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92525285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19464" name="CorelPhotoPaint.Image.9" r:id="rId3" imgW="5714286" imgH="3714286" progId="">
              <p:embed/>
            </p:oleObj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64896" cy="72008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Целевые показатели для муниципальных </a:t>
            </a:r>
            <a:b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образований Краснодарского края</a:t>
            </a:r>
            <a:b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2018-2020 годах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0224961"/>
              </p:ext>
            </p:extLst>
          </p:nvPr>
        </p:nvGraphicFramePr>
        <p:xfrm>
          <a:off x="899592" y="980728"/>
          <a:ext cx="7992888" cy="5112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8427"/>
                <a:gridCol w="719933"/>
                <a:gridCol w="659218"/>
                <a:gridCol w="572478"/>
                <a:gridCol w="572478"/>
                <a:gridCol w="936785"/>
                <a:gridCol w="624523"/>
                <a:gridCol w="624523"/>
                <a:gridCol w="624523"/>
              </a:tblGrid>
              <a:tr h="67139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Наименование муниципального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Все население, 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effectLst/>
                        </a:rPr>
                        <a:t>В том числе</a:t>
                      </a:r>
                      <a:r>
                        <a:rPr lang="ru-RU" sz="1000" b="1" u="none" strike="noStrike" dirty="0" smtClean="0">
                          <a:effectLst/>
                        </a:rPr>
                        <a:t>: сельское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Количество вновь созданных кооперативов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Итого </a:t>
                      </a:r>
                      <a:r>
                        <a:rPr lang="ru-RU" sz="1000" b="1" u="none" strike="noStrike" dirty="0" smtClean="0">
                          <a:effectLst/>
                        </a:rPr>
                        <a:t>кол-во </a:t>
                      </a:r>
                      <a:r>
                        <a:rPr lang="ru-RU" sz="1000" b="1" u="none" strike="noStrike" dirty="0">
                          <a:effectLst/>
                        </a:rPr>
                        <a:t>вновь созданных кооперативов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Количество пайщиков, 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1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2018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2018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2019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Всего по краю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5 570 945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2 529 012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25 290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101 160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252 901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Анапа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186 127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110 752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1 108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4 430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11 075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Армавир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209 405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18 534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185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741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1 853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г. Геленджик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115 464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40 577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406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1 623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4 058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Горячий Ключ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65 045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28 238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282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2 824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г. Краснодар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972 952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91 476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915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3 659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9 148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г. Новороссийск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330 504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59 730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5 973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г. Сочи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492 601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76 368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764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3 055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7 637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Абинский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96 854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38 122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1 525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3 812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Апшеронский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101 303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33 266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1 331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3 327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Белоглинский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30 570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30 570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1 223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3 057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Белореченский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108 725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56 461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2 258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5 646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Брюховецкий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50 907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50 907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5 091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Выселковский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59 239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59 239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5 924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Гулькевичский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99 202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50 875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2 035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5 088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Динской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141 442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141 442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1 414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5 658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14 144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Ейский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135 483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51 224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2 049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5 122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8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Кавказский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123 096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43 944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1 758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4 394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9" y="354121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477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5842601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2082" name="CorelPhotoPaint.Image.9" r:id="rId3" imgW="5714286" imgH="3714286" progId="">
              <p:embed/>
            </p:oleObj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575524"/>
            <a:ext cx="7520940" cy="54864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200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Понятие  кооператива</a:t>
            </a:r>
            <a:endParaRPr lang="ru-RU" sz="3200" b="1" dirty="0">
              <a:ln/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892480" cy="2016224"/>
          </a:xfrm>
          <a:ln>
            <a:noFill/>
          </a:ln>
          <a:effectLst>
            <a:softEdge rad="12700"/>
          </a:effectLst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 – </a:t>
            </a:r>
            <a:r>
              <a:rPr lang="ru-RU" b="1" dirty="0" smtClean="0">
                <a:ln w="0"/>
              </a:rPr>
              <a:t>это бизнес, находящийся в собственности и работающий под контролем владельцев, которые пользуются его услугами.</a:t>
            </a:r>
          </a:p>
          <a:p>
            <a:pPr algn="just"/>
            <a:endParaRPr lang="ru-RU" b="1" dirty="0" smtClean="0">
              <a:ln w="0"/>
            </a:endParaRPr>
          </a:p>
          <a:p>
            <a:pPr algn="just"/>
            <a:r>
              <a:rPr lang="ru-RU" b="1" dirty="0" smtClean="0">
                <a:ln w="0"/>
              </a:rPr>
              <a:t>Кооперативы похожи на другие предприятия, но имеют принципиальные отличия от иных организационно-правовых форм. </a:t>
            </a:r>
          </a:p>
          <a:p>
            <a:pPr algn="just"/>
            <a:endParaRPr lang="ru-RU" dirty="0" smtClean="0">
              <a:ln>
                <a:solidFill>
                  <a:srgbClr val="002060"/>
                </a:solidFill>
              </a:ln>
              <a:solidFill>
                <a:srgbClr val="003399"/>
              </a:solidFill>
            </a:endParaRPr>
          </a:p>
          <a:p>
            <a:pPr algn="just"/>
            <a:endParaRPr lang="ru-RU" dirty="0">
              <a:ln>
                <a:solidFill>
                  <a:srgbClr val="002060"/>
                </a:solidFill>
              </a:ln>
              <a:solidFill>
                <a:srgbClr val="003399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97158001"/>
              </p:ext>
            </p:extLst>
          </p:nvPr>
        </p:nvGraphicFramePr>
        <p:xfrm>
          <a:off x="233795" y="3421536"/>
          <a:ext cx="8676409" cy="2772889"/>
        </p:xfrm>
        <a:graphic>
          <a:graphicData uri="http://schemas.openxmlformats.org/drawingml/2006/table">
            <a:tbl>
              <a:tblPr/>
              <a:tblGrid>
                <a:gridCol w="4308389"/>
                <a:gridCol w="4368020"/>
              </a:tblGrid>
              <a:tr h="542943"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Отличительные черты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Принципы</a:t>
                      </a:r>
                      <a:r>
                        <a:rPr lang="ru-RU" sz="1800" b="1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формирования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70000"/>
                      </a:srgbClr>
                    </a:solidFill>
                  </a:tcPr>
                </a:tc>
              </a:tr>
              <a:tr h="542943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Наличие совместных целей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Принадлежность пользователям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91136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Особенность права собственности. </a:t>
                      </a:r>
                      <a:r>
                        <a:rPr lang="ru-RU" sz="14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(Объединяются не капиталы,</a:t>
                      </a:r>
                      <a:r>
                        <a:rPr lang="ru-RU" sz="1400" b="1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а лица)</a:t>
                      </a:r>
                      <a:endParaRPr lang="ru-RU" sz="14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Подконтрольность пользователям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  <a:tr h="775634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Контроль и распределение выгоды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Работа для выгоды пользователей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2" y="357607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516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26966396"/>
              </p:ext>
            </p:extLst>
          </p:nvPr>
        </p:nvGraphicFramePr>
        <p:xfrm>
          <a:off x="0" y="590552"/>
          <a:ext cx="9144000" cy="6267448"/>
        </p:xfrm>
        <a:graphic>
          <a:graphicData uri="http://schemas.openxmlformats.org/presentationml/2006/ole">
            <p:oleObj spid="_x0000_s36869" name="CorelPhotoPaint.Image.9" r:id="rId3" imgW="5714286" imgH="3714286" progId="">
              <p:embed/>
            </p:oleObj>
          </a:graphicData>
        </a:graphic>
      </p:graphicFrame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043608" y="1268760"/>
          <a:ext cx="7704856" cy="4752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628"/>
                <a:gridCol w="693990"/>
                <a:gridCol w="635462"/>
                <a:gridCol w="551849"/>
                <a:gridCol w="551849"/>
                <a:gridCol w="903027"/>
                <a:gridCol w="602017"/>
                <a:gridCol w="602017"/>
                <a:gridCol w="602017"/>
              </a:tblGrid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Калининский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51 135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51 135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5 114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Каневской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103 713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103 713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1 037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4 149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10 371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Кореновский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86 480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44 657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1 786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4 466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Красноармейский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104 756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104 756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1 048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4 190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10 476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Крыловский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35 933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35 933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1 437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3 593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Крымский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133 659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76 405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764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3 056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7 641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Курганинский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105 464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56 500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2 260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5 650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Кущевский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65 836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65 836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2 633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6 584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Лабинский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98 545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37 656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377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1 506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3 766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Ленинградский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63 735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63 735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2 549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6 374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Мостовский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70 468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34 722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1 389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3 472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Новокубанский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87 332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51 895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519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5 190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Новопокровский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42 901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42 901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1 716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Отрадненский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64 014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64 014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2 561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6 401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Павловский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66 892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66 892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2 676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6 689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Приморско-Ахтарский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59 425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27 500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275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1 100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2 750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Северский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118 973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64 663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2 587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6 466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Славянский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132 468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66 454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665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2 658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6 645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Староминский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40 877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40 877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1 635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4 088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Тбилисский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48 692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48 692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487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1 948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4 869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Темрюкский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124 077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83 969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840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3 359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8 397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Тимашевский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111 544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59 017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5 902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Тихорецкий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118 302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59 320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2 373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5 932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>
                          <a:effectLst/>
                        </a:rPr>
                        <a:t>Туапсинский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130 272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50 860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509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2 034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5 086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Успенский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40 807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40 807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1 632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4 081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Усть-Лабинский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109 617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68 269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2 731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6 827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02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 err="1">
                          <a:effectLst/>
                        </a:rPr>
                        <a:t>Щербиновский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36 109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36 109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361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>
                          <a:effectLst/>
                        </a:rPr>
                        <a:t>1 444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3 611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171" marR="4171" marT="41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827584" y="404664"/>
            <a:ext cx="8064896" cy="72008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Целевые показатели для муниципальных </a:t>
            </a:r>
            <a:b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образований Краснодарского края</a:t>
            </a:r>
            <a:br>
              <a:rPr kumimoji="0" lang="ru-RU" sz="1600" b="1" i="0" u="none" strike="noStrike" kern="0" cap="none" spc="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2018-2020 годах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85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7868079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3109" name="CorelPhotoPaint.Image.9" r:id="rId3" imgW="5714286" imgH="3714286" progId="">
              <p:embed/>
            </p:oleObj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310842"/>
            <a:ext cx="7520940" cy="108012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Виды кооперативов                                      (по характеру деятельности)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2" name="Таблиц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2683683"/>
              </p:ext>
            </p:extLst>
          </p:nvPr>
        </p:nvGraphicFramePr>
        <p:xfrm>
          <a:off x="107509" y="1548530"/>
          <a:ext cx="8864311" cy="4622786"/>
        </p:xfrm>
        <a:graphic>
          <a:graphicData uri="http://schemas.openxmlformats.org/drawingml/2006/table">
            <a:tbl>
              <a:tblPr/>
              <a:tblGrid>
                <a:gridCol w="8864311"/>
              </a:tblGrid>
              <a:tr h="242468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1.</a:t>
                      </a: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ru-RU" sz="1800" b="1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j-lt"/>
                        </a:rPr>
                        <a:t>НЕКОММЕРЧЕСКИЕ</a:t>
                      </a: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Некоммерческая составляющая кооператива проявляется в отношении со своими участниками. Его цель – удовлетворить потребность членов и обеспечить формирование дополнительной добавленной стоимости на их продукцию при собственной самоокупаемости. Определение кооператива, как некоммерческого, накладывает  на него особенности по ведению бухгалтерского учета и уплате налогов. Здесь главным критерием является – работа кооператива исключительно в интересах своих участников, а участники заинтересованы в стабильной работе кооперативов.</a:t>
                      </a:r>
                      <a:endParaRPr lang="ru-RU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41000"/>
                      </a:srgbClr>
                    </a:solidFill>
                  </a:tcPr>
                </a:tc>
              </a:tr>
              <a:tr h="2062466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2. </a:t>
                      </a:r>
                      <a:r>
                        <a:rPr lang="ru-RU" sz="1800" b="1" cap="none" spc="0" dirty="0" smtClean="0">
                          <a:ln w="0"/>
                          <a:solidFill>
                            <a:srgbClr val="99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КОММЕРЧЕСКИЕ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Коммерческая составляющая кооператива проявляется в структуре организации бизнес-процессов и построении отношений с наемным персоналом, конкурентами, а также поставщиками/потребителями, не являющимися членами кооператива. И здесь кооперативы ничем не отличаются от коммерческих предприятий других организационно-правовых форм.</a:t>
                      </a:r>
                      <a:endParaRPr lang="ru-RU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9900">
                        <a:alpha val="33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753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6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25072075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4130" name="CorelPhotoPaint.Image.9" r:id="rId3" imgW="5714286" imgH="3714286" progId="">
              <p:embed/>
            </p:oleObj>
          </a:graphicData>
        </a:graphic>
      </p:graphicFrame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1" y="555391"/>
            <a:ext cx="7520940" cy="96230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Виды кооперативов                                      </a:t>
            </a:r>
            <a:r>
              <a:rPr lang="ru-RU" alt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             (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по характеру деятельности)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8" y="1601739"/>
            <a:ext cx="8928992" cy="4032448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1.Сельскохозяйственным 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производственным кооперативом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признается сельскохозяйственный кооператив, созданный гражданами для совместной деятельности по производству, переработке и сбыту сельскохозяйственной продукции, а также для выполнения иной не запрещенной законом деятельности, основанной на личном трудовом участии членов кооператива. </a:t>
            </a:r>
            <a:r>
              <a:rPr lang="ru-RU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Число работников производственного кооператива (за исключением работников, занятых на сезонных работах) не должно превышать число членов этого 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кооператива.</a:t>
            </a:r>
            <a:endParaRPr lang="ru-RU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ru-RU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just">
              <a:buNone/>
            </a:pP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2.Сельскохозяйственным 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потребительским кооперативом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признается сельскохозяйственный кооператив, созданный сельскохозяйственными товаропроизводителями и (или) ведущими личное подсобное хозяйство гражданами при условии </a:t>
            </a:r>
            <a:r>
              <a:rPr lang="ru-RU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их обязательного участия в хозяйственной деятельности потребительского </a:t>
            </a:r>
            <a:r>
              <a:rPr lang="ru-RU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кооператива.</a:t>
            </a:r>
            <a:endParaRPr lang="ru-RU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658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0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30720301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5160" name="CorelPhotoPaint.Image.9" r:id="rId3" imgW="5714286" imgH="3714286" progId="">
              <p:embed/>
            </p:oleObj>
          </a:graphicData>
        </a:graphic>
      </p:graphicFrame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156" y="688514"/>
            <a:ext cx="7499176" cy="692695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Виды некоммерческих кооперативов</a:t>
            </a:r>
            <a:endParaRPr lang="ru-RU" sz="3200" dirty="0">
              <a:ln>
                <a:solidFill>
                  <a:srgbClr val="00206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-3058" y="1895290"/>
            <a:ext cx="2565612" cy="1800200"/>
          </a:xfrm>
          <a:prstGeom prst="rightArrow">
            <a:avLst/>
          </a:prstGeom>
          <a:solidFill>
            <a:srgbClr val="FFC000">
              <a:alpha val="8000"/>
            </a:srgbClr>
          </a:solidFill>
          <a:ln w="47625">
            <a:solidFill>
              <a:srgbClr val="669900">
                <a:alpha val="70000"/>
              </a:srgb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В</a:t>
            </a:r>
            <a:r>
              <a:rPr lang="ru-RU" sz="2000" b="1" kern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иды кооперативов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627784" y="1772817"/>
            <a:ext cx="6336704" cy="4004098"/>
          </a:xfrm>
          <a:prstGeom prst="round2DiagRect">
            <a:avLst/>
          </a:prstGeom>
          <a:solidFill>
            <a:srgbClr val="669900">
              <a:alpha val="8000"/>
            </a:srgbClr>
          </a:solidFill>
          <a:ln w="28575">
            <a:solidFill>
              <a:srgbClr val="FFC000">
                <a:alpha val="88000"/>
              </a:srgb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ln>
                <a:solidFill>
                  <a:srgbClr val="003399"/>
                </a:solidFill>
              </a:ln>
              <a:solidFill>
                <a:srgbClr val="003399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770299819"/>
              </p:ext>
            </p:extLst>
          </p:nvPr>
        </p:nvGraphicFramePr>
        <p:xfrm>
          <a:off x="2888559" y="1844826"/>
          <a:ext cx="6291956" cy="3773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3804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8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33585709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6181" name="CorelPhotoPaint.Image.9" r:id="rId3" imgW="5714286" imgH="3714286" progId="">
              <p:embed/>
            </p:oleObj>
          </a:graphicData>
        </a:graphic>
      </p:graphicFrame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9" y="582068"/>
            <a:ext cx="8712967" cy="620688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Модель 1.  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сельскохозяйственного потребительского 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</a:t>
            </a: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7945932"/>
              </p:ext>
            </p:extLst>
          </p:nvPr>
        </p:nvGraphicFramePr>
        <p:xfrm>
          <a:off x="1835697" y="1675482"/>
          <a:ext cx="7200355" cy="384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107504" y="2007192"/>
            <a:ext cx="2023864" cy="2683870"/>
          </a:xfrm>
          <a:prstGeom prst="rightArrow">
            <a:avLst/>
          </a:prstGeom>
          <a:solidFill>
            <a:srgbClr val="669900">
              <a:alpha val="84000"/>
            </a:srgbClr>
          </a:solidFill>
          <a:ln w="47625">
            <a:solidFill>
              <a:srgbClr val="FFC000">
                <a:alpha val="86000"/>
              </a:srgb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Создание снабженческого, сбытового. перерабатывающего кооператива</a:t>
            </a:r>
            <a:endParaRPr lang="ru-RU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820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25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589019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7206" name="CorelPhotoPaint.Image.9" r:id="rId3" imgW="5714286" imgH="3714286" progId="">
              <p:embed/>
            </p:oleObj>
          </a:graphicData>
        </a:graphic>
      </p:graphicFrame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8" y="666228"/>
            <a:ext cx="9022136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Модель 2. Создание сельскохозяйственного потребительского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кооператива</a:t>
            </a:r>
          </a:p>
        </p:txBody>
      </p:sp>
      <p:pic>
        <p:nvPicPr>
          <p:cNvPr id="6" name="Picture 2" descr="http://ts2.mm.bing.net/th?id=H.4897260204983981&amp;pid=1.7&amp;w=161&amp;h=154&amp;c=7&amp;rs=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14625"/>
          <a:stretch/>
        </p:blipFill>
        <p:spPr bwMode="auto">
          <a:xfrm>
            <a:off x="2528381" y="1600269"/>
            <a:ext cx="679883" cy="111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09728" y="2268037"/>
            <a:ext cx="1835696" cy="1800200"/>
          </a:xfrm>
          <a:prstGeom prst="rightArrow">
            <a:avLst/>
          </a:prstGeom>
          <a:solidFill>
            <a:srgbClr val="669900">
              <a:alpha val="60000"/>
            </a:srgbClr>
          </a:solidFill>
          <a:ln w="31750">
            <a:solidFill>
              <a:srgbClr val="669900">
                <a:alpha val="86000"/>
              </a:srgb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Схема работы кооператива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14625"/>
          <a:stretch/>
        </p:blipFill>
        <p:spPr bwMode="auto">
          <a:xfrm>
            <a:off x="2129637" y="1670426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14625"/>
          <a:stretch/>
        </p:blipFill>
        <p:spPr bwMode="auto">
          <a:xfrm>
            <a:off x="7563417" y="3943796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14625"/>
          <a:stretch/>
        </p:blipFill>
        <p:spPr bwMode="auto">
          <a:xfrm>
            <a:off x="7533297" y="1566686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14625"/>
          <a:stretch/>
        </p:blipFill>
        <p:spPr bwMode="auto">
          <a:xfrm>
            <a:off x="7452321" y="2902823"/>
            <a:ext cx="766763" cy="125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14625"/>
          <a:stretch/>
        </p:blipFill>
        <p:spPr bwMode="auto">
          <a:xfrm>
            <a:off x="7439965" y="2060825"/>
            <a:ext cx="766763" cy="125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854708" y="2990145"/>
            <a:ext cx="1997217" cy="741298"/>
          </a:xfrm>
          <a:prstGeom prst="ellipse">
            <a:avLst/>
          </a:prstGeom>
          <a:solidFill>
            <a:srgbClr val="FFC000">
              <a:alpha val="82000"/>
            </a:srgbClr>
          </a:solidFill>
          <a:ln>
            <a:solidFill>
              <a:srgbClr val="66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Кооператив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14625"/>
          <a:stretch/>
        </p:blipFill>
        <p:spPr bwMode="auto">
          <a:xfrm>
            <a:off x="2361500" y="2060827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14625"/>
          <a:stretch/>
        </p:blipFill>
        <p:spPr bwMode="auto">
          <a:xfrm>
            <a:off x="1913753" y="2065486"/>
            <a:ext cx="639687" cy="10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430265267"/>
              </p:ext>
            </p:extLst>
          </p:nvPr>
        </p:nvGraphicFramePr>
        <p:xfrm>
          <a:off x="-188909" y="3670278"/>
          <a:ext cx="3930648" cy="2060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170" name="Picture 2" descr="http://agrovision.ru/upload/iblock/aeb/-bcyximwzlffdad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4901" y="1744976"/>
            <a:ext cx="576587" cy="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agrovision.ru/upload/iblock/aeb/-bcyximwzlffdad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7377" y="3457283"/>
            <a:ext cx="576587" cy="6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ru.all.biz/img/ru/service_catalog/290455.jpe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7372" y="2667007"/>
            <a:ext cx="514249" cy="5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sunhome.ru/UsersGallery/wallpapers/291/kia-sportedzh-avto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3933" y="4253799"/>
            <a:ext cx="597211" cy="51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 со стрелкой вправо 15"/>
          <p:cNvSpPr/>
          <p:nvPr/>
        </p:nvSpPr>
        <p:spPr>
          <a:xfrm>
            <a:off x="3881942" y="2822557"/>
            <a:ext cx="3711497" cy="1115048"/>
          </a:xfrm>
          <a:prstGeom prst="rightArrowCallout">
            <a:avLst>
              <a:gd name="adj1" fmla="val 21337"/>
              <a:gd name="adj2" fmla="val 25000"/>
              <a:gd name="adj3" fmla="val 25000"/>
              <a:gd name="adj4" fmla="val 89645"/>
            </a:avLst>
          </a:prstGeom>
          <a:solidFill>
            <a:srgbClr val="669900">
              <a:alpha val="7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900" b="1" dirty="0" smtClean="0"/>
          </a:p>
          <a:p>
            <a:endParaRPr lang="ru-RU" sz="900" b="1" dirty="0"/>
          </a:p>
          <a:p>
            <a:endParaRPr lang="ru-RU" sz="900" b="1" dirty="0" smtClean="0">
              <a:solidFill>
                <a:srgbClr val="002060"/>
              </a:solidFill>
            </a:endParaRPr>
          </a:p>
          <a:p>
            <a:r>
              <a:rPr lang="ru-RU" sz="1050" b="1" dirty="0" smtClean="0">
                <a:ln w="0"/>
                <a:solidFill>
                  <a:schemeClr val="tx1"/>
                </a:solidFill>
              </a:rPr>
              <a:t>1.Птица передается членам Кооператива на </a:t>
            </a:r>
            <a:r>
              <a:rPr lang="ru-RU" sz="1050" b="1" dirty="0" err="1" smtClean="0">
                <a:ln w="0"/>
                <a:solidFill>
                  <a:schemeClr val="tx1"/>
                </a:solidFill>
              </a:rPr>
              <a:t>доращивание</a:t>
            </a:r>
            <a:r>
              <a:rPr lang="ru-RU" sz="1050" b="1" dirty="0" smtClean="0">
                <a:ln w="0"/>
                <a:solidFill>
                  <a:schemeClr val="tx1"/>
                </a:solidFill>
              </a:rPr>
              <a:t> на договорных условиях (предусматриваются условия расчета, падеж и другие особенности)</a:t>
            </a:r>
          </a:p>
          <a:p>
            <a:r>
              <a:rPr lang="ru-RU" sz="1050" b="1" dirty="0" smtClean="0">
                <a:ln w="0"/>
                <a:solidFill>
                  <a:schemeClr val="tx1"/>
                </a:solidFill>
              </a:rPr>
              <a:t>2.Кооператив продает членам Кооператива корм, </a:t>
            </a:r>
            <a:r>
              <a:rPr lang="ru-RU" sz="1050" b="1" dirty="0" err="1" smtClean="0">
                <a:ln w="0"/>
                <a:solidFill>
                  <a:schemeClr val="tx1"/>
                </a:solidFill>
              </a:rPr>
              <a:t>ветпрепараты</a:t>
            </a:r>
            <a:r>
              <a:rPr lang="ru-RU" sz="1050" b="1" dirty="0" smtClean="0">
                <a:ln w="0"/>
                <a:solidFill>
                  <a:schemeClr val="tx1"/>
                </a:solidFill>
              </a:rPr>
              <a:t>.</a:t>
            </a:r>
          </a:p>
          <a:p>
            <a:endParaRPr lang="ru-RU" sz="900" b="1" dirty="0" smtClean="0"/>
          </a:p>
          <a:p>
            <a:pPr algn="ctr"/>
            <a:endParaRPr lang="ru-RU" sz="1600" b="1" dirty="0"/>
          </a:p>
        </p:txBody>
      </p:sp>
      <p:sp>
        <p:nvSpPr>
          <p:cNvPr id="20" name="Двойная стрелка влево/вправо 19"/>
          <p:cNvSpPr/>
          <p:nvPr/>
        </p:nvSpPr>
        <p:spPr>
          <a:xfrm>
            <a:off x="3587905" y="1563929"/>
            <a:ext cx="3975515" cy="1273819"/>
          </a:xfrm>
          <a:prstGeom prst="leftRightArrow">
            <a:avLst>
              <a:gd name="adj1" fmla="val 66838"/>
              <a:gd name="adj2" fmla="val 16696"/>
            </a:avLst>
          </a:prstGeom>
          <a:solidFill>
            <a:srgbClr val="FFC000">
              <a:alpha val="80000"/>
            </a:srgbClr>
          </a:solidFill>
          <a:ln w="19050">
            <a:solidFill>
              <a:srgbClr val="669900">
                <a:alpha val="74000"/>
              </a:srgb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1.Члены Кооператива возвращают птицу  Кооперативу либо уже после забоя,  либо живую</a:t>
            </a: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2.Кооператив расплачивается с членами Кооператива денежными средствами ( иным способом)</a:t>
            </a:r>
            <a:endParaRPr lang="ru-RU" sz="11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>
            <a:off x="3427835" y="3875453"/>
            <a:ext cx="4276360" cy="1683975"/>
          </a:xfrm>
          <a:prstGeom prst="leftRightArrow">
            <a:avLst>
              <a:gd name="adj1" fmla="val 78495"/>
              <a:gd name="adj2" fmla="val 20543"/>
            </a:avLst>
          </a:prstGeom>
          <a:solidFill>
            <a:srgbClr val="FFC000">
              <a:alpha val="81000"/>
            </a:srgbClr>
          </a:solidFill>
          <a:ln w="19050">
            <a:solidFill>
              <a:srgbClr val="669900">
                <a:alpha val="50000"/>
              </a:srgb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b="1" dirty="0" smtClean="0">
              <a:ln w="0"/>
              <a:solidFill>
                <a:srgbClr val="990000"/>
              </a:solidFill>
            </a:endParaRP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1.Кооператив отправляет  птицу на забой либо  уже забитую птицу перерабатывает в полуфабрикаты и консервы</a:t>
            </a: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2. Кооператива осуществляет сбыт забитой птицы, полуфабрикатов, консервов</a:t>
            </a:r>
          </a:p>
          <a:p>
            <a:r>
              <a:rPr lang="ru-RU" sz="1100" b="1" dirty="0" smtClean="0">
                <a:ln w="0"/>
                <a:solidFill>
                  <a:schemeClr val="tx1"/>
                </a:solidFill>
              </a:rPr>
              <a:t>3. Средства направляются для расчёта с членами Кооператива  и  на содержание Кооператива</a:t>
            </a:r>
          </a:p>
          <a:p>
            <a:pPr algn="ctr"/>
            <a:endParaRPr lang="ru-RU" sz="1000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0395" y="1905550"/>
            <a:ext cx="3435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Доход</a:t>
            </a:r>
          </a:p>
          <a:p>
            <a:r>
              <a:rPr lang="ru-RU" sz="1400" b="1" dirty="0" smtClean="0">
                <a:ln w="0"/>
                <a:solidFill>
                  <a:srgbClr val="99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Пайщиков</a:t>
            </a: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" descr="http://ts2.mm.bing.net/th?id=H.4897260204983981&amp;pid=1.7&amp;w=161&amp;h=154&amp;c=7&amp;rs=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14625"/>
          <a:stretch/>
        </p:blipFill>
        <p:spPr bwMode="auto">
          <a:xfrm>
            <a:off x="2804329" y="2064383"/>
            <a:ext cx="655667" cy="9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009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1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31584127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8229" name="CorelPhotoPaint.Image.9" r:id="rId3" imgW="5714286" imgH="3714286" progId="">
              <p:embed/>
            </p:oleObj>
          </a:graphicData>
        </a:graphic>
      </p:graphicFrame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9" y="567601"/>
            <a:ext cx="8101783" cy="54864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Сельскохозяйственный  кредитный потребительский кооператив (СКПК)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8596" y="1970450"/>
            <a:ext cx="1763585" cy="1532841"/>
          </a:xfrm>
          <a:prstGeom prst="rightArrow">
            <a:avLst/>
          </a:prstGeom>
          <a:solidFill>
            <a:srgbClr val="7DA82B">
              <a:alpha val="95000"/>
            </a:srgbClr>
          </a:solidFill>
          <a:ln w="47625"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СКПК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827131" y="1923243"/>
            <a:ext cx="7308304" cy="3816424"/>
          </a:xfrm>
          <a:prstGeom prst="round2DiagRect">
            <a:avLst/>
          </a:prstGeom>
          <a:solidFill>
            <a:srgbClr val="669900">
              <a:alpha val="8000"/>
            </a:srgbClr>
          </a:solidFill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>
              <a:ln>
                <a:solidFill>
                  <a:srgbClr val="003399"/>
                </a:solidFill>
              </a:ln>
              <a:solidFill>
                <a:srgbClr val="003399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122489" y="2014389"/>
            <a:ext cx="3181919" cy="3532534"/>
            <a:chOff x="2122485" y="2014389"/>
            <a:chExt cx="3181918" cy="3532534"/>
          </a:xfrm>
        </p:grpSpPr>
        <p:sp>
          <p:nvSpPr>
            <p:cNvPr id="6" name="Полилиния 5"/>
            <p:cNvSpPr/>
            <p:nvPr/>
          </p:nvSpPr>
          <p:spPr>
            <a:xfrm>
              <a:off x="2122485" y="2014389"/>
              <a:ext cx="3125147" cy="705485"/>
            </a:xfrm>
            <a:custGeom>
              <a:avLst/>
              <a:gdLst>
                <a:gd name="connsiteX0" fmla="*/ 0 w 3125147"/>
                <a:gd name="connsiteY0" fmla="*/ 117583 h 705485"/>
                <a:gd name="connsiteX1" fmla="*/ 117583 w 3125147"/>
                <a:gd name="connsiteY1" fmla="*/ 0 h 705485"/>
                <a:gd name="connsiteX2" fmla="*/ 3007564 w 3125147"/>
                <a:gd name="connsiteY2" fmla="*/ 0 h 705485"/>
                <a:gd name="connsiteX3" fmla="*/ 3125147 w 3125147"/>
                <a:gd name="connsiteY3" fmla="*/ 117583 h 705485"/>
                <a:gd name="connsiteX4" fmla="*/ 3125147 w 3125147"/>
                <a:gd name="connsiteY4" fmla="*/ 587902 h 705485"/>
                <a:gd name="connsiteX5" fmla="*/ 3007564 w 3125147"/>
                <a:gd name="connsiteY5" fmla="*/ 705485 h 705485"/>
                <a:gd name="connsiteX6" fmla="*/ 117583 w 3125147"/>
                <a:gd name="connsiteY6" fmla="*/ 705485 h 705485"/>
                <a:gd name="connsiteX7" fmla="*/ 0 w 3125147"/>
                <a:gd name="connsiteY7" fmla="*/ 587902 h 705485"/>
                <a:gd name="connsiteX8" fmla="*/ 0 w 3125147"/>
                <a:gd name="connsiteY8" fmla="*/ 117583 h 70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5147" h="705485">
                  <a:moveTo>
                    <a:pt x="0" y="117583"/>
                  </a:moveTo>
                  <a:cubicBezTo>
                    <a:pt x="0" y="52644"/>
                    <a:pt x="52644" y="0"/>
                    <a:pt x="117583" y="0"/>
                  </a:cubicBezTo>
                  <a:lnTo>
                    <a:pt x="3007564" y="0"/>
                  </a:lnTo>
                  <a:cubicBezTo>
                    <a:pt x="3072503" y="0"/>
                    <a:pt x="3125147" y="52644"/>
                    <a:pt x="3125147" y="117583"/>
                  </a:cubicBezTo>
                  <a:lnTo>
                    <a:pt x="3125147" y="587902"/>
                  </a:lnTo>
                  <a:cubicBezTo>
                    <a:pt x="3125147" y="652841"/>
                    <a:pt x="3072503" y="705485"/>
                    <a:pt x="3007564" y="705485"/>
                  </a:cubicBezTo>
                  <a:lnTo>
                    <a:pt x="117583" y="705485"/>
                  </a:lnTo>
                  <a:cubicBezTo>
                    <a:pt x="52644" y="705485"/>
                    <a:pt x="0" y="652841"/>
                    <a:pt x="0" y="587902"/>
                  </a:cubicBezTo>
                  <a:lnTo>
                    <a:pt x="0" y="117583"/>
                  </a:lnTo>
                  <a:close/>
                </a:path>
              </a:pathLst>
            </a:custGeom>
            <a:solidFill>
              <a:srgbClr val="FFC000">
                <a:alpha val="75000"/>
              </a:srgbClr>
            </a:solidFill>
            <a:ln>
              <a:solidFill>
                <a:srgbClr val="6699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562" tIns="34439" rIns="152562" bIns="34439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Число членов Кооператива  - не менее 15  граждан и  (или) не менее 5 юридических лиц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2179256" y="2971271"/>
              <a:ext cx="3125147" cy="413280"/>
            </a:xfrm>
            <a:custGeom>
              <a:avLst/>
              <a:gdLst>
                <a:gd name="connsiteX0" fmla="*/ 0 w 3125147"/>
                <a:gd name="connsiteY0" fmla="*/ 68881 h 413280"/>
                <a:gd name="connsiteX1" fmla="*/ 68881 w 3125147"/>
                <a:gd name="connsiteY1" fmla="*/ 0 h 413280"/>
                <a:gd name="connsiteX2" fmla="*/ 3056266 w 3125147"/>
                <a:gd name="connsiteY2" fmla="*/ 0 h 413280"/>
                <a:gd name="connsiteX3" fmla="*/ 3125147 w 3125147"/>
                <a:gd name="connsiteY3" fmla="*/ 68881 h 413280"/>
                <a:gd name="connsiteX4" fmla="*/ 3125147 w 3125147"/>
                <a:gd name="connsiteY4" fmla="*/ 344399 h 413280"/>
                <a:gd name="connsiteX5" fmla="*/ 3056266 w 3125147"/>
                <a:gd name="connsiteY5" fmla="*/ 413280 h 413280"/>
                <a:gd name="connsiteX6" fmla="*/ 68881 w 3125147"/>
                <a:gd name="connsiteY6" fmla="*/ 413280 h 413280"/>
                <a:gd name="connsiteX7" fmla="*/ 0 w 3125147"/>
                <a:gd name="connsiteY7" fmla="*/ 344399 h 413280"/>
                <a:gd name="connsiteX8" fmla="*/ 0 w 3125147"/>
                <a:gd name="connsiteY8" fmla="*/ 68881 h 41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5147" h="413280">
                  <a:moveTo>
                    <a:pt x="0" y="68881"/>
                  </a:moveTo>
                  <a:cubicBezTo>
                    <a:pt x="0" y="30839"/>
                    <a:pt x="30839" y="0"/>
                    <a:pt x="68881" y="0"/>
                  </a:cubicBezTo>
                  <a:lnTo>
                    <a:pt x="3056266" y="0"/>
                  </a:lnTo>
                  <a:cubicBezTo>
                    <a:pt x="3094308" y="0"/>
                    <a:pt x="3125147" y="30839"/>
                    <a:pt x="3125147" y="68881"/>
                  </a:cubicBezTo>
                  <a:lnTo>
                    <a:pt x="3125147" y="344399"/>
                  </a:lnTo>
                  <a:cubicBezTo>
                    <a:pt x="3125147" y="382441"/>
                    <a:pt x="3094308" y="413280"/>
                    <a:pt x="3056266" y="413280"/>
                  </a:cubicBezTo>
                  <a:lnTo>
                    <a:pt x="68881" y="413280"/>
                  </a:lnTo>
                  <a:cubicBezTo>
                    <a:pt x="30839" y="413280"/>
                    <a:pt x="0" y="382441"/>
                    <a:pt x="0" y="344399"/>
                  </a:cubicBezTo>
                  <a:lnTo>
                    <a:pt x="0" y="68881"/>
                  </a:lnTo>
                  <a:close/>
                </a:path>
              </a:pathLst>
            </a:custGeom>
            <a:solidFill>
              <a:srgbClr val="669900">
                <a:alpha val="83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298" tIns="20175" rIns="138298" bIns="20175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Кооператив привлекает займы и выдает займы только членам Кооператива</a:t>
              </a:r>
              <a:endParaRPr lang="ru-RU" sz="1100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180782" y="3613436"/>
              <a:ext cx="3122095" cy="1028248"/>
            </a:xfrm>
            <a:custGeom>
              <a:avLst/>
              <a:gdLst>
                <a:gd name="connsiteX0" fmla="*/ 0 w 3122095"/>
                <a:gd name="connsiteY0" fmla="*/ 171378 h 1028248"/>
                <a:gd name="connsiteX1" fmla="*/ 171378 w 3122095"/>
                <a:gd name="connsiteY1" fmla="*/ 0 h 1028248"/>
                <a:gd name="connsiteX2" fmla="*/ 2950717 w 3122095"/>
                <a:gd name="connsiteY2" fmla="*/ 0 h 1028248"/>
                <a:gd name="connsiteX3" fmla="*/ 3122095 w 3122095"/>
                <a:gd name="connsiteY3" fmla="*/ 171378 h 1028248"/>
                <a:gd name="connsiteX4" fmla="*/ 3122095 w 3122095"/>
                <a:gd name="connsiteY4" fmla="*/ 856870 h 1028248"/>
                <a:gd name="connsiteX5" fmla="*/ 2950717 w 3122095"/>
                <a:gd name="connsiteY5" fmla="*/ 1028248 h 1028248"/>
                <a:gd name="connsiteX6" fmla="*/ 171378 w 3122095"/>
                <a:gd name="connsiteY6" fmla="*/ 1028248 h 1028248"/>
                <a:gd name="connsiteX7" fmla="*/ 0 w 3122095"/>
                <a:gd name="connsiteY7" fmla="*/ 856870 h 1028248"/>
                <a:gd name="connsiteX8" fmla="*/ 0 w 3122095"/>
                <a:gd name="connsiteY8" fmla="*/ 171378 h 102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095" h="1028248">
                  <a:moveTo>
                    <a:pt x="0" y="171378"/>
                  </a:moveTo>
                  <a:cubicBezTo>
                    <a:pt x="0" y="76729"/>
                    <a:pt x="76729" y="0"/>
                    <a:pt x="171378" y="0"/>
                  </a:cubicBezTo>
                  <a:lnTo>
                    <a:pt x="2950717" y="0"/>
                  </a:lnTo>
                  <a:cubicBezTo>
                    <a:pt x="3045366" y="0"/>
                    <a:pt x="3122095" y="76729"/>
                    <a:pt x="3122095" y="171378"/>
                  </a:cubicBezTo>
                  <a:lnTo>
                    <a:pt x="3122095" y="856870"/>
                  </a:lnTo>
                  <a:cubicBezTo>
                    <a:pt x="3122095" y="951519"/>
                    <a:pt x="3045366" y="1028248"/>
                    <a:pt x="2950717" y="1028248"/>
                  </a:cubicBezTo>
                  <a:lnTo>
                    <a:pt x="171378" y="1028248"/>
                  </a:lnTo>
                  <a:cubicBezTo>
                    <a:pt x="76729" y="1028248"/>
                    <a:pt x="0" y="951519"/>
                    <a:pt x="0" y="856870"/>
                  </a:cubicBezTo>
                  <a:lnTo>
                    <a:pt x="0" y="171378"/>
                  </a:lnTo>
                  <a:close/>
                </a:path>
              </a:pathLst>
            </a:custGeom>
            <a:solidFill>
              <a:srgbClr val="FFC000">
                <a:alpha val="92000"/>
              </a:srgbClr>
            </a:solidFill>
            <a:ln>
              <a:solidFill>
                <a:srgbClr val="6699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318" tIns="50195" rIns="168318" bIns="50195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Кооператив  формирует  Фонд Финансовой Взаимопомощи. Величина временно свободного остатка фонда финансовой взаимопомощи не может составлять более чем 50 процентов средств этого фонда.</a:t>
              </a:r>
              <a:endParaRPr lang="ru-RU" sz="11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2179256" y="4884741"/>
              <a:ext cx="3125147" cy="662182"/>
            </a:xfrm>
            <a:custGeom>
              <a:avLst/>
              <a:gdLst>
                <a:gd name="connsiteX0" fmla="*/ 0 w 3125147"/>
                <a:gd name="connsiteY0" fmla="*/ 110366 h 662182"/>
                <a:gd name="connsiteX1" fmla="*/ 110366 w 3125147"/>
                <a:gd name="connsiteY1" fmla="*/ 0 h 662182"/>
                <a:gd name="connsiteX2" fmla="*/ 3014781 w 3125147"/>
                <a:gd name="connsiteY2" fmla="*/ 0 h 662182"/>
                <a:gd name="connsiteX3" fmla="*/ 3125147 w 3125147"/>
                <a:gd name="connsiteY3" fmla="*/ 110366 h 662182"/>
                <a:gd name="connsiteX4" fmla="*/ 3125147 w 3125147"/>
                <a:gd name="connsiteY4" fmla="*/ 551816 h 662182"/>
                <a:gd name="connsiteX5" fmla="*/ 3014781 w 3125147"/>
                <a:gd name="connsiteY5" fmla="*/ 662182 h 662182"/>
                <a:gd name="connsiteX6" fmla="*/ 110366 w 3125147"/>
                <a:gd name="connsiteY6" fmla="*/ 662182 h 662182"/>
                <a:gd name="connsiteX7" fmla="*/ 0 w 3125147"/>
                <a:gd name="connsiteY7" fmla="*/ 551816 h 662182"/>
                <a:gd name="connsiteX8" fmla="*/ 0 w 3125147"/>
                <a:gd name="connsiteY8" fmla="*/ 110366 h 66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5147" h="662182">
                  <a:moveTo>
                    <a:pt x="0" y="110366"/>
                  </a:moveTo>
                  <a:cubicBezTo>
                    <a:pt x="0" y="49413"/>
                    <a:pt x="49413" y="0"/>
                    <a:pt x="110366" y="0"/>
                  </a:cubicBezTo>
                  <a:lnTo>
                    <a:pt x="3014781" y="0"/>
                  </a:lnTo>
                  <a:cubicBezTo>
                    <a:pt x="3075734" y="0"/>
                    <a:pt x="3125147" y="49413"/>
                    <a:pt x="3125147" y="110366"/>
                  </a:cubicBezTo>
                  <a:lnTo>
                    <a:pt x="3125147" y="551816"/>
                  </a:lnTo>
                  <a:cubicBezTo>
                    <a:pt x="3125147" y="612769"/>
                    <a:pt x="3075734" y="662182"/>
                    <a:pt x="3014781" y="662182"/>
                  </a:cubicBezTo>
                  <a:lnTo>
                    <a:pt x="110366" y="662182"/>
                  </a:lnTo>
                  <a:cubicBezTo>
                    <a:pt x="49413" y="662182"/>
                    <a:pt x="0" y="612769"/>
                    <a:pt x="0" y="551816"/>
                  </a:cubicBezTo>
                  <a:lnTo>
                    <a:pt x="0" y="110366"/>
                  </a:lnTo>
                  <a:close/>
                </a:path>
              </a:pathLst>
            </a:custGeom>
            <a:solidFill>
              <a:srgbClr val="669900">
                <a:alpha val="9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0448" tIns="32325" rIns="150448" bIns="32325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Государственное регулирование деятельности кредитных кооперативов осуществляет ЦБ РФ</a:t>
              </a:r>
              <a:endParaRPr lang="ru-RU" sz="11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174018365"/>
              </p:ext>
            </p:extLst>
          </p:nvPr>
        </p:nvGraphicFramePr>
        <p:xfrm>
          <a:off x="5580112" y="2279120"/>
          <a:ext cx="3384376" cy="235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677879074"/>
              </p:ext>
            </p:extLst>
          </p:nvPr>
        </p:nvGraphicFramePr>
        <p:xfrm>
          <a:off x="5481285" y="4688806"/>
          <a:ext cx="3546771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8592" y="1325794"/>
            <a:ext cx="9126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Кооператив осуществляет  некоммерческую  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деятельность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Основная цель – оказание финансовой взаимопомощи своим членам. 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Бухгалтерский учет ведется </a:t>
            </a:r>
            <a:r>
              <a:rPr lang="ru-RU" sz="1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установленном законом порядке.</a:t>
            </a:r>
            <a:endParaRPr lang="ru-RU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3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96" y="433388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313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-36509" y="-142875"/>
            <a:ext cx="9180513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7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06769734"/>
              </p:ext>
            </p:extLst>
          </p:nvPr>
        </p:nvGraphicFramePr>
        <p:xfrm>
          <a:off x="0" y="1150940"/>
          <a:ext cx="9144000" cy="5705475"/>
        </p:xfrm>
        <a:graphic>
          <a:graphicData uri="http://schemas.openxmlformats.org/presentationml/2006/ole">
            <p:oleObj spid="_x0000_s9253" name="CorelPhotoPaint.Image.9" r:id="rId3" imgW="5714286" imgH="3714286" progId="">
              <p:embed/>
            </p:oleObj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633541" y="5500688"/>
            <a:ext cx="1428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5618163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0" y="6035680"/>
            <a:ext cx="9144000" cy="5762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0" y="6453189"/>
            <a:ext cx="9144000" cy="57626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z="2000">
              <a:solidFill>
                <a:srgbClr val="0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569329" y="6238876"/>
            <a:ext cx="574675" cy="585788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6587"/>
            <a:ext cx="8229600" cy="690466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Процедура создания кооператива</a:t>
            </a:r>
            <a:endParaRPr lang="ru-RU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14519281"/>
              </p:ext>
            </p:extLst>
          </p:nvPr>
        </p:nvGraphicFramePr>
        <p:xfrm>
          <a:off x="107949" y="1603476"/>
          <a:ext cx="9000555" cy="384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Равнобедренный треугольник 12"/>
          <p:cNvSpPr/>
          <p:nvPr/>
        </p:nvSpPr>
        <p:spPr>
          <a:xfrm>
            <a:off x="6444211" y="1628802"/>
            <a:ext cx="354743" cy="354742"/>
          </a:xfrm>
          <a:prstGeom prst="triangle">
            <a:avLst>
              <a:gd name="adj" fmla="val 100000"/>
            </a:avLst>
          </a:prstGeom>
          <a:solidFill>
            <a:srgbClr val="669900">
              <a:alpha val="95000"/>
            </a:srgbClr>
          </a:solidFill>
          <a:ln>
            <a:solidFill>
              <a:srgbClr val="6699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7200000"/>
              <a:satOff val="-25001"/>
              <a:lumOff val="30001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31" y="409980"/>
            <a:ext cx="755129" cy="9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317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Тема1" id="{3AF1D362-51C5-4934-83F0-90F481E66FE1}" vid="{8DE75D54-2E0C-41B7-BDF1-FE8087464DC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7529</TotalTime>
  <Words>2155</Words>
  <Application>Microsoft Office PowerPoint</Application>
  <PresentationFormat>Экран (4:3)</PresentationFormat>
  <Paragraphs>694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Тема1</vt:lpstr>
      <vt:lpstr>CorelPhotoPaint.Image.9</vt:lpstr>
      <vt:lpstr>План мероприятий по развитию  сельскохозяйственной потребительской кооперации на территории муниципальных образований Краснодарского края 2018-2020гг.</vt:lpstr>
      <vt:lpstr>Понятие  кооператива</vt:lpstr>
      <vt:lpstr>Виды кооперативов                                      (по характеру деятельности)</vt:lpstr>
      <vt:lpstr> Виды кооперативов                                                    (по характеру деятельности) </vt:lpstr>
      <vt:lpstr>Виды некоммерческих кооперативов</vt:lpstr>
      <vt:lpstr>      Модель 1.   Создание сельскохозяйственного потребительского  кооператива</vt:lpstr>
      <vt:lpstr>Модель 2. Создание сельскохозяйственного потребительского кооператива</vt:lpstr>
      <vt:lpstr>Сельскохозяйственный  кредитный потребительский кооператив (СКПК)</vt:lpstr>
      <vt:lpstr>Процедура создания кооператива</vt:lpstr>
      <vt:lpstr>Членство в кооперативе.  Членами кооператива являются  сельхозтоваропроизводители.</vt:lpstr>
      <vt:lpstr>Источники формирования имущества кооператива</vt:lpstr>
      <vt:lpstr>Фонды   кооператива</vt:lpstr>
      <vt:lpstr> Распределение  прибыли  кооператива</vt:lpstr>
      <vt:lpstr>Распределение  прибыли  кооператива</vt:lpstr>
      <vt:lpstr>ОСНОВНЫЕ  ОБЯЗАТЕЛЬНЫЕ   ТРЕБОВАНИЯ  К  КООПЕРАТИВУ</vt:lpstr>
      <vt:lpstr>Слайд 16</vt:lpstr>
      <vt:lpstr>Слайд 17</vt:lpstr>
      <vt:lpstr>Слайд 18</vt:lpstr>
      <vt:lpstr>Целевые показатели для муниципальных  образований Краснодарского края в 2018-2020 годах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Секреты  успешного кооператива</dc:title>
  <dc:creator>User</dc:creator>
  <cp:lastModifiedBy>BOSS</cp:lastModifiedBy>
  <cp:revision>225</cp:revision>
  <cp:lastPrinted>2018-04-13T07:46:22Z</cp:lastPrinted>
  <dcterms:created xsi:type="dcterms:W3CDTF">2013-04-02T09:28:58Z</dcterms:created>
  <dcterms:modified xsi:type="dcterms:W3CDTF">2018-05-18T14:18:30Z</dcterms:modified>
</cp:coreProperties>
</file>